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41" r:id="rId2"/>
  </p:sldMasterIdLst>
  <p:notesMasterIdLst>
    <p:notesMasterId r:id="rId57"/>
  </p:notesMasterIdLst>
  <p:sldIdLst>
    <p:sldId id="298" r:id="rId3"/>
    <p:sldId id="257" r:id="rId4"/>
    <p:sldId id="299" r:id="rId5"/>
    <p:sldId id="300" r:id="rId6"/>
    <p:sldId id="301" r:id="rId7"/>
    <p:sldId id="353" r:id="rId8"/>
    <p:sldId id="354" r:id="rId9"/>
    <p:sldId id="355" r:id="rId10"/>
    <p:sldId id="356" r:id="rId11"/>
    <p:sldId id="357" r:id="rId12"/>
    <p:sldId id="358" r:id="rId13"/>
    <p:sldId id="359" r:id="rId14"/>
    <p:sldId id="360" r:id="rId15"/>
    <p:sldId id="361" r:id="rId16"/>
    <p:sldId id="362" r:id="rId17"/>
    <p:sldId id="363" r:id="rId18"/>
    <p:sldId id="364" r:id="rId19"/>
    <p:sldId id="366" r:id="rId20"/>
    <p:sldId id="367" r:id="rId21"/>
    <p:sldId id="368" r:id="rId22"/>
    <p:sldId id="369" r:id="rId23"/>
    <p:sldId id="370" r:id="rId24"/>
    <p:sldId id="371" r:id="rId25"/>
    <p:sldId id="307" r:id="rId26"/>
    <p:sldId id="308" r:id="rId27"/>
    <p:sldId id="309" r:id="rId28"/>
    <p:sldId id="310" r:id="rId29"/>
    <p:sldId id="311" r:id="rId30"/>
    <p:sldId id="312" r:id="rId31"/>
    <p:sldId id="313" r:id="rId32"/>
    <p:sldId id="333" r:id="rId33"/>
    <p:sldId id="334" r:id="rId34"/>
    <p:sldId id="335" r:id="rId35"/>
    <p:sldId id="336" r:id="rId36"/>
    <p:sldId id="337" r:id="rId37"/>
    <p:sldId id="365" r:id="rId38"/>
    <p:sldId id="315" r:id="rId39"/>
    <p:sldId id="320" r:id="rId40"/>
    <p:sldId id="321"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3">
          <p15:clr>
            <a:srgbClr val="A4A3A4"/>
          </p15:clr>
        </p15:guide>
        <p15:guide id="2" pos="20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595"/>
  </p:normalViewPr>
  <p:slideViewPr>
    <p:cSldViewPr snapToObjects="1" showGuides="1">
      <p:cViewPr varScale="1">
        <p:scale>
          <a:sx n="96" d="100"/>
          <a:sy n="96" d="100"/>
        </p:scale>
        <p:origin x="1832" y="168"/>
      </p:cViewPr>
      <p:guideLst>
        <p:guide orient="horz" pos="753"/>
        <p:guide pos="20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C8FA49-D6CD-A547-8C5A-709B2496975F}" type="datetimeFigureOut">
              <a:rPr lang="en-US" smtClean="0"/>
              <a:t>9/11/18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E3F60-5C8F-E644-8A95-F6891A9E724F}" type="slidenum">
              <a:rPr lang="en-US" smtClean="0"/>
              <a:t>‹nº›</a:t>
            </a:fld>
            <a:endParaRPr lang="en-US"/>
          </a:p>
        </p:txBody>
      </p:sp>
    </p:spTree>
    <p:extLst>
      <p:ext uri="{BB962C8B-B14F-4D97-AF65-F5344CB8AC3E}">
        <p14:creationId xmlns:p14="http://schemas.microsoft.com/office/powerpoint/2010/main" val="424904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344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FEFE-3C96-2F47-AD5D-1BFC5F290D1C}" type="slidenum">
              <a:rPr lang="en-US" smtClean="0"/>
              <a:pPr/>
              <a:t>23</a:t>
            </a:fld>
            <a:endParaRPr lang="en-US"/>
          </a:p>
        </p:txBody>
      </p:sp>
    </p:spTree>
    <p:extLst>
      <p:ext uri="{BB962C8B-B14F-4D97-AF65-F5344CB8AC3E}">
        <p14:creationId xmlns:p14="http://schemas.microsoft.com/office/powerpoint/2010/main" val="48105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The Marvel Way: Restoring a Blue Ocean</a:t>
            </a:r>
          </a:p>
          <a:p>
            <a:r>
              <a:rPr lang="en-US" b="1" dirty="0"/>
              <a:t>Author(s):</a:t>
            </a:r>
            <a:r>
              <a:rPr lang="en-US" dirty="0"/>
              <a:t> KIM, W. Chan, MAUBORGNE, Renée, OLENICK, Michael</a:t>
            </a:r>
          </a:p>
          <a:p>
            <a:r>
              <a:rPr lang="en-US" i="1" dirty="0"/>
              <a:t>The Marvel Way: Restoring a Blue Ocean</a:t>
            </a:r>
            <a:r>
              <a:rPr lang="en-US" dirty="0"/>
              <a:t> explains one of the greatest turnarounds in modern business history.</a:t>
            </a:r>
            <a:br>
              <a:rPr lang="en-US" dirty="0"/>
            </a:br>
            <a:r>
              <a:rPr lang="en-US" dirty="0"/>
              <a:t>This case comes with a two-part video interview with CEO Peter Cuneo who launched a Blue Ocean.</a:t>
            </a:r>
          </a:p>
          <a:p>
            <a:r>
              <a:rPr lang="en-US" dirty="0"/>
              <a:t>Founded in 1939, Marvel Comics initially struggled in a red ocean producing primarily me-to knock-off comic books. In the early 1960’s the business took a blue ocean turn by focusing on noncustomer college students. Marvel invented characters that were people first and superheroes second: Spider-Man, The Hulk, Iron Man, the X-Men. The business thrived.</a:t>
            </a:r>
          </a:p>
          <a:p>
            <a:r>
              <a:rPr lang="en-US" dirty="0"/>
              <a:t>By the 1980’s value extractors took over Marvel, badly misaligning value, profit, and people. In late 1996 Marvel filed for bankruptcy, a victim of red ocean management practices. New management purchased the business out of bankruptcy in 1998 but faced a daunting task: Marvel owed $30 million in annual interest payments on a $250 million loan, cash was so tight that they almost missed payroll, and movie rights for many of their best characters were licensed to others.</a:t>
            </a:r>
          </a:p>
          <a:p>
            <a:r>
              <a:rPr lang="en-US" dirty="0"/>
              <a:t>First managers stabilized the business then Marvel created a new type of blue ocean that went on to produce the most profitable movie franchise in history. Just over a decade after exiting bankruptcy a debt-free Marvel sold itself to Disney for $4.2 billion. </a:t>
            </a:r>
          </a:p>
          <a:p>
            <a:r>
              <a:rPr lang="en-US" b="1" dirty="0"/>
              <a:t>Learning objective:</a:t>
            </a:r>
            <a:endParaRPr lang="en-US" dirty="0"/>
          </a:p>
          <a:p>
            <a:r>
              <a:rPr lang="en-US" dirty="0"/>
              <a:t>Learn how to use Blue Ocean Strategy to pivot from a red to a blue ocean. Teach the importance of aligning value, profits and people. Explain the difference between value extraction and value innovation, and the financial and ethical ramifications of each.</a:t>
            </a:r>
          </a:p>
          <a:p>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34</a:t>
            </a:fld>
            <a:endParaRPr lang="en-GB"/>
          </a:p>
        </p:txBody>
      </p:sp>
    </p:spTree>
    <p:extLst>
      <p:ext uri="{BB962C8B-B14F-4D97-AF65-F5344CB8AC3E}">
        <p14:creationId xmlns:p14="http://schemas.microsoft.com/office/powerpoint/2010/main" val="208844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The Marvel Way: Restoring a Blue Ocean</a:t>
            </a:r>
          </a:p>
          <a:p>
            <a:r>
              <a:rPr lang="en-US" b="1" dirty="0"/>
              <a:t>Author(s):</a:t>
            </a:r>
            <a:r>
              <a:rPr lang="en-US" dirty="0"/>
              <a:t> KIM, W. Chan, MAUBORGNE, Renée, OLENICK, Michael</a:t>
            </a:r>
          </a:p>
          <a:p>
            <a:r>
              <a:rPr lang="en-US" i="1" dirty="0"/>
              <a:t>The Marvel Way: Restoring a Blue Ocean</a:t>
            </a:r>
            <a:r>
              <a:rPr lang="en-US" dirty="0"/>
              <a:t> explains one of the greatest turnarounds in modern business history.</a:t>
            </a:r>
            <a:br>
              <a:rPr lang="en-US" dirty="0"/>
            </a:br>
            <a:r>
              <a:rPr lang="en-US" dirty="0"/>
              <a:t>This case comes with a two-part video interview with CEO Peter Cuneo who launched a Blue Ocean.</a:t>
            </a:r>
          </a:p>
          <a:p>
            <a:r>
              <a:rPr lang="en-US" dirty="0"/>
              <a:t>Founded in 1939, Marvel Comics initially struggled in a red ocean producing primarily me-to knock-off comic books. In the early 1960’s the business took a blue ocean turn by focusing on noncustomer college students. Marvel invented characters that were people first and superheroes second: Spider-Man, The Hulk, Iron Man, the X-Men. The business thrived.</a:t>
            </a:r>
          </a:p>
          <a:p>
            <a:r>
              <a:rPr lang="en-US" dirty="0"/>
              <a:t>By the 1980’s value extractors took over Marvel, badly misaligning value, profit, and people. In late 1996 Marvel filed for bankruptcy, a victim of red ocean management practices. New management purchased the business out of bankruptcy in 1998 but faced a daunting task: Marvel owed $30 million in annual interest payments on a $250 million loan, cash was so tight that they almost missed payroll, and movie rights for many of their best characters were licensed to others.</a:t>
            </a:r>
          </a:p>
          <a:p>
            <a:r>
              <a:rPr lang="en-US" dirty="0"/>
              <a:t>First managers stabilized the business then Marvel created a new type of blue ocean that went on to produce the most profitable movie franchise in history. Just over a decade after exiting bankruptcy a debt-free Marvel sold itself to Disney for $4.2 billion. </a:t>
            </a:r>
          </a:p>
          <a:p>
            <a:r>
              <a:rPr lang="en-US" b="1" dirty="0"/>
              <a:t>Learning objective:</a:t>
            </a:r>
            <a:endParaRPr lang="en-US" dirty="0"/>
          </a:p>
          <a:p>
            <a:r>
              <a:rPr lang="en-US" dirty="0"/>
              <a:t>Learn how to use Blue Ocean Strategy to pivot from a red to a blue ocean. Teach the importance of aligning value, profits and people. Explain the difference between value extraction and value innovation, and the financial and ethical ramifications of each.</a:t>
            </a:r>
          </a:p>
          <a:p>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35</a:t>
            </a:fld>
            <a:endParaRPr lang="en-GB"/>
          </a:p>
        </p:txBody>
      </p:sp>
    </p:spTree>
    <p:extLst>
      <p:ext uri="{BB962C8B-B14F-4D97-AF65-F5344CB8AC3E}">
        <p14:creationId xmlns:p14="http://schemas.microsoft.com/office/powerpoint/2010/main" val="208844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b="1" dirty="0"/>
              <a:t>GAINS</a:t>
            </a:r>
            <a:r>
              <a:rPr lang="pt-PT" dirty="0"/>
              <a:t>: </a:t>
            </a:r>
            <a:r>
              <a:rPr lang="pt-PT" sz="900" kern="1200" dirty="0" err="1">
                <a:solidFill>
                  <a:schemeClr val="tx1"/>
                </a:solidFill>
                <a:effectLst/>
                <a:latin typeface="+mn-lt"/>
                <a:ea typeface="+mn-ea"/>
                <a:cs typeface="+mn-cs"/>
              </a:rPr>
              <a:t>Gains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describe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outcomes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benefits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want</a:t>
            </a:r>
            <a:r>
              <a:rPr lang="pt-PT" sz="900" kern="1200" dirty="0">
                <a:solidFill>
                  <a:schemeClr val="tx1"/>
                </a:solidFill>
                <a:effectLst/>
                <a:latin typeface="+mn-lt"/>
                <a:ea typeface="+mn-ea"/>
                <a:cs typeface="+mn-cs"/>
              </a:rPr>
              <a:t>. Some </a:t>
            </a:r>
            <a:r>
              <a:rPr lang="pt-PT" sz="900" kern="1200" dirty="0" err="1">
                <a:solidFill>
                  <a:schemeClr val="tx1"/>
                </a:solidFill>
                <a:effectLst/>
                <a:latin typeface="+mn-lt"/>
                <a:ea typeface="+mn-ea"/>
                <a:cs typeface="+mn-cs"/>
              </a:rPr>
              <a:t>gains</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required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expected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desired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baseline="0" dirty="0">
                <a:solidFill>
                  <a:schemeClr val="tx1"/>
                </a:solidFill>
                <a:effectLst/>
                <a:latin typeface="+mn-lt"/>
                <a:ea typeface="+mn-ea"/>
                <a:cs typeface="+mn-cs"/>
              </a:rPr>
              <a:t> </a:t>
            </a:r>
            <a:r>
              <a:rPr lang="pt-PT" sz="900" kern="1200" dirty="0">
                <a:solidFill>
                  <a:schemeClr val="tx1"/>
                </a:solidFill>
                <a:effectLst/>
                <a:latin typeface="+mn-lt"/>
                <a:ea typeface="+mn-ea"/>
                <a:cs typeface="+mn-cs"/>
              </a:rPr>
              <a:t>some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surprise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them</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Gains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include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functional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utility</a:t>
            </a:r>
            <a:r>
              <a:rPr lang="pt-PT" sz="900" kern="1200" dirty="0">
                <a:solidFill>
                  <a:schemeClr val="tx1"/>
                </a:solidFill>
                <a:effectLst/>
                <a:latin typeface="+mn-lt"/>
                <a:ea typeface="+mn-ea"/>
                <a:cs typeface="+mn-cs"/>
              </a:rPr>
              <a:t>, social </a:t>
            </a:r>
            <a:r>
              <a:rPr lang="pt-PT" sz="900" kern="1200" dirty="0" err="1">
                <a:solidFill>
                  <a:schemeClr val="tx1"/>
                </a:solidFill>
                <a:effectLst/>
                <a:latin typeface="+mn-lt"/>
                <a:ea typeface="+mn-ea"/>
                <a:cs typeface="+mn-cs"/>
              </a:rPr>
              <a:t>gains</a:t>
            </a:r>
            <a:r>
              <a:rPr lang="pt-PT" sz="900" kern="1200" dirty="0">
                <a:solidFill>
                  <a:schemeClr val="tx1"/>
                </a:solidFill>
                <a:effectLst/>
                <a:latin typeface="+mn-lt"/>
                <a:ea typeface="+mn-ea"/>
                <a:cs typeface="+mn-cs"/>
              </a:rPr>
              <a:t>, positive </a:t>
            </a:r>
            <a:r>
              <a:rPr lang="pt-PT" sz="900" kern="1200" dirty="0" err="1">
                <a:solidFill>
                  <a:schemeClr val="tx1"/>
                </a:solidFill>
                <a:effectLst/>
                <a:latin typeface="+mn-lt"/>
                <a:ea typeface="+mn-ea"/>
                <a:cs typeface="+mn-cs"/>
              </a:rPr>
              <a:t>emotions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cost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savings</a:t>
            </a:r>
            <a:r>
              <a:rPr lang="pt-PT" sz="900" kern="1200" dirty="0">
                <a:solidFill>
                  <a:schemeClr val="tx1"/>
                </a:solidFill>
                <a:effectLst/>
                <a:latin typeface="+mn-lt"/>
                <a:ea typeface="+mn-ea"/>
                <a:cs typeface="+mn-cs"/>
              </a:rPr>
              <a:t>.</a:t>
            </a:r>
          </a:p>
          <a:p>
            <a:r>
              <a:rPr lang="pt-PT" sz="900" b="1" kern="1200" dirty="0">
                <a:solidFill>
                  <a:schemeClr val="tx1"/>
                </a:solidFill>
                <a:effectLst/>
                <a:latin typeface="+mn-lt"/>
                <a:ea typeface="+mn-ea"/>
                <a:cs typeface="+mn-cs"/>
              </a:rPr>
              <a:t>JOBS</a:t>
            </a:r>
            <a:r>
              <a:rPr lang="pt-PT" sz="900" kern="1200" dirty="0">
                <a:solidFill>
                  <a:schemeClr val="tx1"/>
                </a:solidFill>
                <a:effectLst/>
                <a:latin typeface="+mn-lt"/>
                <a:ea typeface="+mn-ea"/>
                <a:cs typeface="+mn-cs"/>
              </a:rPr>
              <a:t>: Jobs </a:t>
            </a:r>
            <a:r>
              <a:rPr lang="pt-PT" sz="900" kern="1200" dirty="0" err="1">
                <a:solidFill>
                  <a:schemeClr val="tx1"/>
                </a:solidFill>
                <a:effectLst/>
                <a:latin typeface="+mn-lt"/>
                <a:ea typeface="+mn-ea"/>
                <a:cs typeface="+mn-cs"/>
              </a:rPr>
              <a:t>describe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things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get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done</a:t>
            </a:r>
            <a:r>
              <a:rPr lang="pt-PT" sz="900" kern="1200" dirty="0">
                <a:solidFill>
                  <a:schemeClr val="tx1"/>
                </a:solidFill>
                <a:effectLst/>
                <a:latin typeface="+mn-lt"/>
                <a:ea typeface="+mn-ea"/>
                <a:cs typeface="+mn-cs"/>
              </a:rPr>
              <a:t> in</a:t>
            </a:r>
            <a:r>
              <a:rPr lang="pt-PT" sz="900" kern="1200" baseline="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work</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in </a:t>
            </a:r>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life</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job </a:t>
            </a:r>
            <a:r>
              <a:rPr lang="pt-PT" sz="900" kern="1200" dirty="0" err="1">
                <a:solidFill>
                  <a:schemeClr val="tx1"/>
                </a:solidFill>
                <a:effectLst/>
                <a:latin typeface="+mn-lt"/>
                <a:ea typeface="+mn-ea"/>
                <a:cs typeface="+mn-cs"/>
              </a:rPr>
              <a:t>could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tasks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perform</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complete,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problems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solve,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needs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satisfy</a:t>
            </a:r>
            <a:r>
              <a:rPr lang="pt-PT" sz="900" kern="1200" dirty="0">
                <a:solidFill>
                  <a:schemeClr val="tx1"/>
                </a:solidFill>
                <a:effectLst/>
                <a:latin typeface="+mn-lt"/>
                <a:ea typeface="+mn-ea"/>
                <a:cs typeface="+mn-cs"/>
              </a:rPr>
              <a:t>.</a:t>
            </a:r>
          </a:p>
          <a:p>
            <a:r>
              <a:rPr lang="pt-PT" sz="900" b="1" kern="1200" dirty="0">
                <a:solidFill>
                  <a:schemeClr val="tx1"/>
                </a:solidFill>
                <a:effectLst/>
                <a:latin typeface="+mn-lt"/>
                <a:ea typeface="+mn-ea"/>
                <a:cs typeface="+mn-cs"/>
              </a:rPr>
              <a:t>PAINS</a:t>
            </a:r>
            <a:r>
              <a:rPr lang="pt-PT" sz="900" kern="1200" dirty="0">
                <a:solidFill>
                  <a:schemeClr val="tx1"/>
                </a:solidFill>
                <a:effectLst/>
                <a:latin typeface="+mn-lt"/>
                <a:ea typeface="+mn-ea"/>
                <a:cs typeface="+mn-cs"/>
              </a:rPr>
              <a:t>: Pains </a:t>
            </a:r>
            <a:r>
              <a:rPr lang="pt-PT" sz="900" kern="1200" dirty="0" err="1">
                <a:solidFill>
                  <a:schemeClr val="tx1"/>
                </a:solidFill>
                <a:effectLst/>
                <a:latin typeface="+mn-lt"/>
                <a:ea typeface="+mn-ea"/>
                <a:cs typeface="+mn-cs"/>
              </a:rPr>
              <a:t>describe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anything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annoys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before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during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after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get</a:t>
            </a:r>
            <a:r>
              <a:rPr lang="pt-PT" sz="900" kern="1200" dirty="0">
                <a:solidFill>
                  <a:schemeClr val="tx1"/>
                </a:solidFill>
                <a:effectLst/>
                <a:latin typeface="+mn-lt"/>
                <a:ea typeface="+mn-ea"/>
                <a:cs typeface="+mn-cs"/>
              </a:rPr>
              <a:t> a job </a:t>
            </a:r>
            <a:r>
              <a:rPr lang="pt-PT" sz="900" kern="1200" dirty="0" err="1">
                <a:solidFill>
                  <a:schemeClr val="tx1"/>
                </a:solidFill>
                <a:effectLst/>
                <a:latin typeface="+mn-lt"/>
                <a:ea typeface="+mn-ea"/>
                <a:cs typeface="+mn-cs"/>
              </a:rPr>
              <a:t>done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simply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prevents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them</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from</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getting</a:t>
            </a:r>
            <a:r>
              <a:rPr lang="pt-PT" sz="900" kern="1200" dirty="0">
                <a:solidFill>
                  <a:schemeClr val="tx1"/>
                </a:solidFill>
                <a:effectLst/>
                <a:latin typeface="+mn-lt"/>
                <a:ea typeface="+mn-ea"/>
                <a:cs typeface="+mn-cs"/>
              </a:rPr>
              <a:t> a job </a:t>
            </a:r>
            <a:r>
              <a:rPr lang="pt-PT" sz="900" kern="1200" dirty="0" err="1">
                <a:solidFill>
                  <a:schemeClr val="tx1"/>
                </a:solidFill>
                <a:effectLst/>
                <a:latin typeface="+mn-lt"/>
                <a:ea typeface="+mn-ea"/>
                <a:cs typeface="+mn-cs"/>
              </a:rPr>
              <a:t>done</a:t>
            </a:r>
            <a:r>
              <a:rPr lang="pt-PT" sz="900" kern="1200" dirty="0">
                <a:solidFill>
                  <a:schemeClr val="tx1"/>
                </a:solidFill>
                <a:effectLst/>
                <a:latin typeface="+mn-lt"/>
                <a:ea typeface="+mn-ea"/>
                <a:cs typeface="+mn-cs"/>
              </a:rPr>
              <a:t>. Pains</a:t>
            </a:r>
            <a:r>
              <a:rPr lang="pt-PT" sz="900" kern="1200" baseline="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also</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describe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risks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potential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bad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outcomes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related</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getting</a:t>
            </a:r>
            <a:r>
              <a:rPr lang="pt-PT" sz="900" kern="1200" dirty="0">
                <a:solidFill>
                  <a:schemeClr val="tx1"/>
                </a:solidFill>
                <a:effectLst/>
                <a:latin typeface="+mn-lt"/>
                <a:ea typeface="+mn-ea"/>
                <a:cs typeface="+mn-cs"/>
              </a:rPr>
              <a:t> a job</a:t>
            </a:r>
            <a:r>
              <a:rPr lang="pt-PT" sz="900" kern="1200" baseline="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done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badly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not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all</a:t>
            </a:r>
            <a:r>
              <a:rPr lang="pt-PT" sz="900" kern="1200" dirty="0">
                <a:solidFill>
                  <a:schemeClr val="tx1"/>
                </a:solidFill>
                <a:effectLst/>
                <a:latin typeface="+mn-lt"/>
                <a:ea typeface="+mn-ea"/>
                <a:cs typeface="+mn-cs"/>
              </a:rPr>
              <a:t>.</a:t>
            </a:r>
          </a:p>
          <a:p>
            <a:endParaRPr lang="pt-PT" sz="900" kern="1200" dirty="0">
              <a:solidFill>
                <a:schemeClr val="tx1"/>
              </a:solidFill>
              <a:effectLst/>
              <a:latin typeface="+mn-lt"/>
              <a:ea typeface="+mn-ea"/>
              <a:cs typeface="+mn-cs"/>
            </a:endParaRPr>
          </a:p>
          <a:p>
            <a:r>
              <a:rPr lang="pt-PT" sz="900" b="1" kern="1200" dirty="0">
                <a:solidFill>
                  <a:schemeClr val="tx1"/>
                </a:solidFill>
                <a:effectLst/>
                <a:latin typeface="+mn-lt"/>
                <a:ea typeface="+mn-ea"/>
                <a:cs typeface="+mn-cs"/>
              </a:rPr>
              <a:t>GAIN CREATORS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Gain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Creators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describe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products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services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create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gains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explicitly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outline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intend</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produce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outcomes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benefits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expects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desires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surprised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including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functional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utility</a:t>
            </a:r>
            <a:r>
              <a:rPr lang="pt-PT" sz="900" kern="1200" dirty="0">
                <a:solidFill>
                  <a:schemeClr val="tx1"/>
                </a:solidFill>
                <a:effectLst/>
                <a:latin typeface="+mn-lt"/>
                <a:ea typeface="+mn-ea"/>
                <a:cs typeface="+mn-cs"/>
              </a:rPr>
              <a:t>, social </a:t>
            </a:r>
            <a:r>
              <a:rPr lang="pt-PT" sz="900" kern="1200" dirty="0" err="1">
                <a:solidFill>
                  <a:schemeClr val="tx1"/>
                </a:solidFill>
                <a:effectLst/>
                <a:latin typeface="+mn-lt"/>
                <a:ea typeface="+mn-ea"/>
                <a:cs typeface="+mn-cs"/>
              </a:rPr>
              <a:t>gains</a:t>
            </a:r>
            <a:r>
              <a:rPr lang="pt-PT" sz="900" kern="1200" dirty="0">
                <a:solidFill>
                  <a:schemeClr val="tx1"/>
                </a:solidFill>
                <a:effectLst/>
                <a:latin typeface="+mn-lt"/>
                <a:ea typeface="+mn-ea"/>
                <a:cs typeface="+mn-cs"/>
              </a:rPr>
              <a:t>, positive </a:t>
            </a:r>
            <a:r>
              <a:rPr lang="pt-PT" sz="900" kern="1200" dirty="0" err="1">
                <a:solidFill>
                  <a:schemeClr val="tx1"/>
                </a:solidFill>
                <a:effectLst/>
                <a:latin typeface="+mn-lt"/>
                <a:ea typeface="+mn-ea"/>
                <a:cs typeface="+mn-cs"/>
              </a:rPr>
              <a:t>emotions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cost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savings</a:t>
            </a:r>
            <a:r>
              <a:rPr lang="pt-PT" sz="900" kern="1200" dirty="0">
                <a:solidFill>
                  <a:schemeClr val="tx1"/>
                </a:solidFill>
                <a:effectLst/>
                <a:latin typeface="+mn-lt"/>
                <a:ea typeface="+mn-ea"/>
                <a:cs typeface="+mn-cs"/>
              </a:rPr>
              <a:t>.</a:t>
            </a:r>
          </a:p>
          <a:p>
            <a:endParaRPr lang="pt-PT" sz="900" kern="1200" dirty="0">
              <a:solidFill>
                <a:schemeClr val="tx1"/>
              </a:solidFill>
              <a:effectLst/>
              <a:latin typeface="+mn-lt"/>
              <a:ea typeface="+mn-ea"/>
              <a:cs typeface="+mn-cs"/>
            </a:endParaRPr>
          </a:p>
          <a:p>
            <a:r>
              <a:rPr lang="pt-PT" sz="900" kern="1200" dirty="0">
                <a:solidFill>
                  <a:schemeClr val="tx1"/>
                </a:solidFill>
                <a:effectLst/>
                <a:latin typeface="+mn-lt"/>
                <a:ea typeface="+mn-ea"/>
                <a:cs typeface="+mn-cs"/>
              </a:rPr>
              <a:t>GAINS:</a:t>
            </a:r>
          </a:p>
          <a:p>
            <a:r>
              <a:rPr lang="pt-PT" sz="900" kern="1200" dirty="0" err="1">
                <a:solidFill>
                  <a:schemeClr val="tx1"/>
                </a:solidFill>
                <a:effectLst/>
                <a:latin typeface="+mn-lt"/>
                <a:ea typeface="+mn-ea"/>
                <a:cs typeface="+mn-cs"/>
              </a:rPr>
              <a:t>Which</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savings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make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happy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Which</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savings</a:t>
            </a:r>
            <a:r>
              <a:rPr lang="pt-PT" sz="900" kern="1200" dirty="0">
                <a:solidFill>
                  <a:schemeClr val="tx1"/>
                </a:solidFill>
                <a:effectLst/>
                <a:latin typeface="+mn-lt"/>
                <a:ea typeface="+mn-ea"/>
                <a:cs typeface="+mn-cs"/>
              </a:rPr>
              <a:t> in </a:t>
            </a:r>
          </a:p>
          <a:p>
            <a:r>
              <a:rPr lang="pt-PT" sz="900" kern="1200" dirty="0" err="1">
                <a:solidFill>
                  <a:schemeClr val="tx1"/>
                </a:solidFill>
                <a:effectLst/>
                <a:latin typeface="+mn-lt"/>
                <a:ea typeface="+mn-ea"/>
                <a:cs typeface="+mn-cs"/>
              </a:rPr>
              <a:t>terms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time, </a:t>
            </a:r>
            <a:r>
              <a:rPr lang="pt-PT" sz="900" kern="1200" dirty="0" err="1">
                <a:solidFill>
                  <a:schemeClr val="tx1"/>
                </a:solidFill>
                <a:effectLst/>
                <a:latin typeface="+mn-lt"/>
                <a:ea typeface="+mn-ea"/>
                <a:cs typeface="+mn-cs"/>
              </a:rPr>
              <a:t>money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effort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value</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quality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levels</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expect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wish</a:t>
            </a:r>
            <a:r>
              <a:rPr lang="pt-PT" sz="900" kern="1200" dirty="0">
                <a:solidFill>
                  <a:schemeClr val="tx1"/>
                </a:solidFill>
                <a:effectLst/>
                <a:latin typeface="+mn-lt"/>
                <a:ea typeface="+mn-ea"/>
                <a:cs typeface="+mn-cs"/>
              </a:rPr>
              <a:t> </a:t>
            </a:r>
          </a:p>
          <a:p>
            <a:r>
              <a:rPr lang="pt-PT" sz="900" kern="1200" dirty="0">
                <a:solidFill>
                  <a:schemeClr val="tx1"/>
                </a:solidFill>
                <a:effectLst/>
                <a:latin typeface="+mn-lt"/>
                <a:ea typeface="+mn-ea"/>
                <a:cs typeface="+mn-cs"/>
              </a:rPr>
              <a:t>for more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less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current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value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propositions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delight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Which</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specific</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features</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enjoy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performance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quality</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expect</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make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jobs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lives </a:t>
            </a:r>
            <a:r>
              <a:rPr lang="pt-PT" sz="900" kern="1200" dirty="0" err="1">
                <a:solidFill>
                  <a:schemeClr val="tx1"/>
                </a:solidFill>
                <a:effectLst/>
                <a:latin typeface="+mn-lt"/>
                <a:ea typeface="+mn-ea"/>
                <a:cs typeface="+mn-cs"/>
              </a:rPr>
              <a:t>easier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a:t>
            </a:r>
          </a:p>
          <a:p>
            <a:r>
              <a:rPr lang="pt-PT" sz="900" kern="1200" dirty="0">
                <a:solidFill>
                  <a:schemeClr val="tx1"/>
                </a:solidFill>
                <a:effectLst/>
                <a:latin typeface="+mn-lt"/>
                <a:ea typeface="+mn-ea"/>
                <a:cs typeface="+mn-cs"/>
              </a:rPr>
              <a:t>a </a:t>
            </a:r>
            <a:r>
              <a:rPr lang="pt-PT" sz="900" kern="1200" dirty="0" err="1">
                <a:solidFill>
                  <a:schemeClr val="tx1"/>
                </a:solidFill>
                <a:effectLst/>
                <a:latin typeface="+mn-lt"/>
                <a:ea typeface="+mn-ea"/>
                <a:cs typeface="+mn-cs"/>
              </a:rPr>
              <a:t>flatter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learning</a:t>
            </a:r>
            <a:r>
              <a:rPr lang="pt-PT" sz="900" kern="1200" dirty="0">
                <a:solidFill>
                  <a:schemeClr val="tx1"/>
                </a:solidFill>
                <a:effectLst/>
                <a:latin typeface="+mn-lt"/>
                <a:ea typeface="+mn-ea"/>
                <a:cs typeface="+mn-cs"/>
              </a:rPr>
              <a:t> curve, more </a:t>
            </a:r>
            <a:r>
              <a:rPr lang="pt-PT" sz="900" kern="1200" dirty="0" err="1">
                <a:solidFill>
                  <a:schemeClr val="tx1"/>
                </a:solidFill>
                <a:effectLst/>
                <a:latin typeface="+mn-lt"/>
                <a:ea typeface="+mn-ea"/>
                <a:cs typeface="+mn-cs"/>
              </a:rPr>
              <a:t>services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lower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costs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ownership</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positive social </a:t>
            </a:r>
            <a:r>
              <a:rPr lang="pt-PT" sz="900" kern="1200" dirty="0" err="1">
                <a:solidFill>
                  <a:schemeClr val="tx1"/>
                </a:solidFill>
                <a:effectLst/>
                <a:latin typeface="+mn-lt"/>
                <a:ea typeface="+mn-ea"/>
                <a:cs typeface="+mn-cs"/>
              </a:rPr>
              <a:t>consequences</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desire</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makes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them</a:t>
            </a:r>
            <a:r>
              <a:rPr lang="pt-PT" sz="900" kern="1200" dirty="0">
                <a:solidFill>
                  <a:schemeClr val="tx1"/>
                </a:solidFill>
                <a:effectLst/>
                <a:latin typeface="+mn-lt"/>
                <a:ea typeface="+mn-ea"/>
                <a:cs typeface="+mn-cs"/>
              </a:rPr>
              <a:t> look </a:t>
            </a:r>
            <a:r>
              <a:rPr lang="pt-PT" sz="900" kern="1200" dirty="0" err="1">
                <a:solidFill>
                  <a:schemeClr val="tx1"/>
                </a:solidFill>
                <a:effectLst/>
                <a:latin typeface="+mn-lt"/>
                <a:ea typeface="+mn-ea"/>
                <a:cs typeface="+mn-cs"/>
              </a:rPr>
              <a:t>good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increases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power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status?</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looking</a:t>
            </a:r>
            <a:r>
              <a:rPr lang="pt-PT" sz="900" kern="1200" dirty="0">
                <a:solidFill>
                  <a:schemeClr val="tx1"/>
                </a:solidFill>
                <a:effectLst/>
                <a:latin typeface="+mn-lt"/>
                <a:ea typeface="+mn-ea"/>
                <a:cs typeface="+mn-cs"/>
              </a:rPr>
              <a:t> for </a:t>
            </a:r>
            <a:r>
              <a:rPr lang="pt-PT" sz="900" kern="1200" dirty="0" err="1">
                <a:solidFill>
                  <a:schemeClr val="tx1"/>
                </a:solidFill>
                <a:effectLst/>
                <a:latin typeface="+mn-lt"/>
                <a:ea typeface="+mn-ea"/>
                <a:cs typeface="+mn-cs"/>
              </a:rPr>
              <a:t>most</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searching</a:t>
            </a:r>
            <a:r>
              <a:rPr lang="pt-PT" sz="900" kern="1200" dirty="0">
                <a:solidFill>
                  <a:schemeClr val="tx1"/>
                </a:solidFill>
                <a:effectLst/>
                <a:latin typeface="+mn-lt"/>
                <a:ea typeface="+mn-ea"/>
                <a:cs typeface="+mn-cs"/>
              </a:rPr>
              <a:t> for </a:t>
            </a:r>
            <a:r>
              <a:rPr lang="pt-PT" sz="900" kern="1200" dirty="0" err="1">
                <a:solidFill>
                  <a:schemeClr val="tx1"/>
                </a:solidFill>
                <a:effectLst/>
                <a:latin typeface="+mn-lt"/>
                <a:ea typeface="+mn-ea"/>
                <a:cs typeface="+mn-cs"/>
              </a:rPr>
              <a:t>good</a:t>
            </a:r>
            <a:r>
              <a:rPr lang="pt-PT" sz="900" kern="1200" dirty="0">
                <a:solidFill>
                  <a:schemeClr val="tx1"/>
                </a:solidFill>
                <a:effectLst/>
                <a:latin typeface="+mn-lt"/>
                <a:ea typeface="+mn-ea"/>
                <a:cs typeface="+mn-cs"/>
              </a:rPr>
              <a:t> </a:t>
            </a:r>
          </a:p>
          <a:p>
            <a:r>
              <a:rPr lang="pt-PT" sz="900" kern="1200" dirty="0">
                <a:solidFill>
                  <a:schemeClr val="tx1"/>
                </a:solidFill>
                <a:effectLst/>
                <a:latin typeface="+mn-lt"/>
                <a:ea typeface="+mn-ea"/>
                <a:cs typeface="+mn-cs"/>
              </a:rPr>
              <a:t>design, </a:t>
            </a:r>
            <a:r>
              <a:rPr lang="pt-PT" sz="900" kern="1200" dirty="0" err="1">
                <a:solidFill>
                  <a:schemeClr val="tx1"/>
                </a:solidFill>
                <a:effectLst/>
                <a:latin typeface="+mn-lt"/>
                <a:ea typeface="+mn-ea"/>
                <a:cs typeface="+mn-cs"/>
              </a:rPr>
              <a:t>guarantees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specific</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more </a:t>
            </a:r>
            <a:r>
              <a:rPr lang="pt-PT" sz="900" kern="1200" dirty="0" err="1">
                <a:solidFill>
                  <a:schemeClr val="tx1"/>
                </a:solidFill>
                <a:effectLst/>
                <a:latin typeface="+mn-lt"/>
                <a:ea typeface="+mn-ea"/>
                <a:cs typeface="+mn-cs"/>
              </a:rPr>
              <a:t>features</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dream</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about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aspire to </a:t>
            </a:r>
            <a:r>
              <a:rPr lang="pt-PT" sz="900" kern="1200" dirty="0" err="1">
                <a:solidFill>
                  <a:schemeClr val="tx1"/>
                </a:solidFill>
                <a:effectLst/>
                <a:latin typeface="+mn-lt"/>
                <a:ea typeface="+mn-ea"/>
                <a:cs typeface="+mn-cs"/>
              </a:rPr>
              <a:t>achieve</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big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relief</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them</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measure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success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failure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gauge</a:t>
            </a:r>
            <a:r>
              <a:rPr lang="pt-PT" sz="900" kern="1200" dirty="0">
                <a:solidFill>
                  <a:schemeClr val="tx1"/>
                </a:solidFill>
                <a:effectLst/>
                <a:latin typeface="+mn-lt"/>
                <a:ea typeface="+mn-ea"/>
                <a:cs typeface="+mn-cs"/>
              </a:rPr>
              <a:t> performance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cost</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increase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likelihood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adopting</a:t>
            </a:r>
            <a:r>
              <a:rPr lang="pt-PT" sz="900" kern="1200" dirty="0">
                <a:solidFill>
                  <a:schemeClr val="tx1"/>
                </a:solidFill>
                <a:effectLst/>
                <a:latin typeface="+mn-lt"/>
                <a:ea typeface="+mn-ea"/>
                <a:cs typeface="+mn-cs"/>
              </a:rPr>
              <a:t> a </a:t>
            </a:r>
          </a:p>
          <a:p>
            <a:r>
              <a:rPr lang="pt-PT" sz="900" kern="1200" dirty="0" err="1">
                <a:solidFill>
                  <a:schemeClr val="tx1"/>
                </a:solidFill>
                <a:effectLst/>
                <a:latin typeface="+mn-lt"/>
                <a:ea typeface="+mn-ea"/>
                <a:cs typeface="+mn-cs"/>
              </a:rPr>
              <a:t>value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proposition</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desire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lower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cost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less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investment</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lower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risk</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better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quality</a:t>
            </a:r>
            <a:r>
              <a:rPr lang="pt-PT" sz="900" kern="1200" dirty="0">
                <a:solidFill>
                  <a:schemeClr val="tx1"/>
                </a:solidFill>
                <a:effectLst/>
                <a:latin typeface="+mn-lt"/>
                <a:ea typeface="+mn-ea"/>
                <a:cs typeface="+mn-cs"/>
              </a:rPr>
              <a:t>?</a:t>
            </a:r>
          </a:p>
          <a:p>
            <a:endParaRPr lang="pt-PT" sz="900" kern="1200" dirty="0">
              <a:solidFill>
                <a:schemeClr val="tx1"/>
              </a:solidFill>
              <a:effectLst/>
              <a:latin typeface="+mn-lt"/>
              <a:ea typeface="+mn-ea"/>
              <a:cs typeface="+mn-cs"/>
            </a:endParaRPr>
          </a:p>
          <a:p>
            <a:r>
              <a:rPr lang="pt-PT" sz="900" kern="1200" dirty="0">
                <a:solidFill>
                  <a:schemeClr val="tx1"/>
                </a:solidFill>
                <a:effectLst/>
                <a:latin typeface="+mn-lt"/>
                <a:ea typeface="+mn-ea"/>
                <a:cs typeface="+mn-cs"/>
              </a:rPr>
              <a:t>JOBS: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one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couldn’t</a:t>
            </a:r>
            <a:r>
              <a:rPr lang="pt-PT" sz="900" kern="1200" dirty="0">
                <a:solidFill>
                  <a:schemeClr val="tx1"/>
                </a:solidFill>
                <a:effectLst/>
                <a:latin typeface="+mn-lt"/>
                <a:ea typeface="+mn-ea"/>
                <a:cs typeface="+mn-cs"/>
              </a:rPr>
              <a:t> live </a:t>
            </a:r>
            <a:r>
              <a:rPr lang="pt-PT" sz="900" kern="1200" dirty="0" err="1">
                <a:solidFill>
                  <a:schemeClr val="tx1"/>
                </a:solidFill>
                <a:effectLst/>
                <a:latin typeface="+mn-lt"/>
                <a:ea typeface="+mn-ea"/>
                <a:cs typeface="+mn-cs"/>
              </a:rPr>
              <a:t>without</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accomplishing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stepping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stones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help</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achieve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key</a:t>
            </a:r>
            <a:r>
              <a:rPr lang="pt-PT" sz="900" kern="1200" dirty="0">
                <a:solidFill>
                  <a:schemeClr val="tx1"/>
                </a:solidFill>
                <a:effectLst/>
                <a:latin typeface="+mn-lt"/>
                <a:ea typeface="+mn-ea"/>
                <a:cs typeface="+mn-cs"/>
              </a:rPr>
              <a:t> job? </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different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contexts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might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in? </a:t>
            </a:r>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do </a:t>
            </a:r>
          </a:p>
          <a:p>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activities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goals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change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depending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these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different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contexts</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does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need</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accomplish</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involves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interaction</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with</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others</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tasks</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perform</a:t>
            </a:r>
            <a:r>
              <a:rPr lang="pt-PT" sz="900" kern="1200" dirty="0">
                <a:solidFill>
                  <a:schemeClr val="tx1"/>
                </a:solidFill>
                <a:effectLst/>
                <a:latin typeface="+mn-lt"/>
                <a:ea typeface="+mn-ea"/>
                <a:cs typeface="+mn-cs"/>
              </a:rPr>
              <a:t> in </a:t>
            </a:r>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work</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personal</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life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functional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problems</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solve? </a:t>
            </a:r>
          </a:p>
          <a:p>
            <a:r>
              <a:rPr lang="pt-PT" sz="900" kern="1200" dirty="0">
                <a:solidFill>
                  <a:schemeClr val="tx1"/>
                </a:solidFill>
                <a:effectLst/>
                <a:latin typeface="+mn-lt"/>
                <a:ea typeface="+mn-ea"/>
                <a:cs typeface="+mn-cs"/>
              </a:rPr>
              <a:t>Are </a:t>
            </a:r>
            <a:r>
              <a:rPr lang="pt-PT" sz="900" kern="1200" dirty="0" err="1">
                <a:solidFill>
                  <a:schemeClr val="tx1"/>
                </a:solidFill>
                <a:effectLst/>
                <a:latin typeface="+mn-lt"/>
                <a:ea typeface="+mn-ea"/>
                <a:cs typeface="+mn-cs"/>
              </a:rPr>
              <a:t>there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problems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think</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have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not</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even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aware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emotional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needs</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trying</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satisfy</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jobs, </a:t>
            </a:r>
            <a:r>
              <a:rPr lang="pt-PT" sz="900" kern="1200" dirty="0" err="1">
                <a:solidFill>
                  <a:schemeClr val="tx1"/>
                </a:solidFill>
                <a:effectLst/>
                <a:latin typeface="+mn-lt"/>
                <a:ea typeface="+mn-ea"/>
                <a:cs typeface="+mn-cs"/>
              </a:rPr>
              <a:t>if</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completed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give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user</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sense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self-</a:t>
            </a:r>
            <a:r>
              <a:rPr lang="pt-PT" sz="900" kern="1200" dirty="0" err="1">
                <a:solidFill>
                  <a:schemeClr val="tx1"/>
                </a:solidFill>
                <a:effectLst/>
                <a:latin typeface="+mn-lt"/>
                <a:ea typeface="+mn-ea"/>
                <a:cs typeface="+mn-cs"/>
              </a:rPr>
              <a:t>satisfaction</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does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want</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perceived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others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can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do to </a:t>
            </a:r>
            <a:r>
              <a:rPr lang="pt-PT" sz="900" kern="1200" dirty="0" err="1">
                <a:solidFill>
                  <a:schemeClr val="tx1"/>
                </a:solidFill>
                <a:effectLst/>
                <a:latin typeface="+mn-lt"/>
                <a:ea typeface="+mn-ea"/>
                <a:cs typeface="+mn-cs"/>
              </a:rPr>
              <a:t>help</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themselves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perceived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way</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does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want</a:t>
            </a:r>
            <a:r>
              <a:rPr lang="pt-PT" sz="900" kern="1200" dirty="0">
                <a:solidFill>
                  <a:schemeClr val="tx1"/>
                </a:solidFill>
                <a:effectLst/>
                <a:latin typeface="+mn-lt"/>
                <a:ea typeface="+mn-ea"/>
                <a:cs typeface="+mn-cs"/>
              </a:rPr>
              <a:t> to </a:t>
            </a:r>
            <a:r>
              <a:rPr lang="pt-PT" sz="900" kern="1200" dirty="0" err="1">
                <a:solidFill>
                  <a:schemeClr val="tx1"/>
                </a:solidFill>
                <a:effectLst/>
                <a:latin typeface="+mn-lt"/>
                <a:ea typeface="+mn-ea"/>
                <a:cs typeface="+mn-cs"/>
              </a:rPr>
              <a:t>feel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does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need</a:t>
            </a:r>
            <a:r>
              <a:rPr lang="pt-PT" sz="900" kern="1200" dirty="0">
                <a:solidFill>
                  <a:schemeClr val="tx1"/>
                </a:solidFill>
                <a:effectLst/>
                <a:latin typeface="+mn-lt"/>
                <a:ea typeface="+mn-ea"/>
                <a:cs typeface="+mn-cs"/>
              </a:rPr>
              <a:t> to </a:t>
            </a:r>
          </a:p>
          <a:p>
            <a:r>
              <a:rPr lang="pt-PT" sz="900" kern="1200" dirty="0">
                <a:solidFill>
                  <a:schemeClr val="tx1"/>
                </a:solidFill>
                <a:effectLst/>
                <a:latin typeface="+mn-lt"/>
                <a:ea typeface="+mn-ea"/>
                <a:cs typeface="+mn-cs"/>
              </a:rPr>
              <a:t>do to </a:t>
            </a:r>
            <a:r>
              <a:rPr lang="pt-PT" sz="900" kern="1200" dirty="0" err="1">
                <a:solidFill>
                  <a:schemeClr val="tx1"/>
                </a:solidFill>
                <a:effectLst/>
                <a:latin typeface="+mn-lt"/>
                <a:ea typeface="+mn-ea"/>
                <a:cs typeface="+mn-cs"/>
              </a:rPr>
              <a:t>feel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way</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Track</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interaction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with</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product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service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throughout</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its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lifespan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supporting</a:t>
            </a:r>
            <a:r>
              <a:rPr lang="pt-PT" sz="900" kern="1200" dirty="0">
                <a:solidFill>
                  <a:schemeClr val="tx1"/>
                </a:solidFill>
                <a:effectLst/>
                <a:latin typeface="+mn-lt"/>
                <a:ea typeface="+mn-ea"/>
                <a:cs typeface="+mn-cs"/>
              </a:rPr>
              <a:t> jobs </a:t>
            </a:r>
            <a:r>
              <a:rPr lang="pt-PT" sz="900" kern="1200" dirty="0" err="1">
                <a:solidFill>
                  <a:schemeClr val="tx1"/>
                </a:solidFill>
                <a:effectLst/>
                <a:latin typeface="+mn-lt"/>
                <a:ea typeface="+mn-ea"/>
                <a:cs typeface="+mn-cs"/>
              </a:rPr>
              <a:t>surface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throughout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life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cycle</a:t>
            </a:r>
            <a:r>
              <a:rPr lang="pt-PT" sz="900" kern="1200" dirty="0">
                <a:solidFill>
                  <a:schemeClr val="tx1"/>
                </a:solidFill>
                <a:effectLst/>
                <a:latin typeface="+mn-lt"/>
                <a:ea typeface="+mn-ea"/>
                <a:cs typeface="+mn-cs"/>
              </a:rPr>
              <a:t>? </a:t>
            </a:r>
          </a:p>
          <a:p>
            <a:r>
              <a:rPr lang="pt-PT" sz="900" kern="1200" dirty="0">
                <a:solidFill>
                  <a:schemeClr val="tx1"/>
                </a:solidFill>
                <a:effectLst/>
                <a:latin typeface="+mn-lt"/>
                <a:ea typeface="+mn-ea"/>
                <a:cs typeface="+mn-cs"/>
              </a:rPr>
              <a:t>Does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user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switch</a:t>
            </a:r>
            <a:r>
              <a:rPr lang="pt-PT" sz="900" kern="1200" dirty="0">
                <a:solidFill>
                  <a:schemeClr val="tx1"/>
                </a:solidFill>
                <a:effectLst/>
                <a:latin typeface="+mn-lt"/>
                <a:ea typeface="+mn-ea"/>
                <a:cs typeface="+mn-cs"/>
              </a:rPr>
              <a:t> roles </a:t>
            </a:r>
            <a:r>
              <a:rPr lang="pt-PT" sz="900" kern="1200" dirty="0" err="1">
                <a:solidFill>
                  <a:schemeClr val="tx1"/>
                </a:solidFill>
                <a:effectLst/>
                <a:latin typeface="+mn-lt"/>
                <a:ea typeface="+mn-ea"/>
                <a:cs typeface="+mn-cs"/>
              </a:rPr>
              <a:t>throughout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process</a:t>
            </a:r>
            <a:r>
              <a:rPr lang="pt-PT" sz="900" kern="1200" dirty="0">
                <a:solidFill>
                  <a:schemeClr val="tx1"/>
                </a:solidFill>
                <a:effectLst/>
                <a:latin typeface="+mn-lt"/>
                <a:ea typeface="+mn-ea"/>
                <a:cs typeface="+mn-cs"/>
              </a:rPr>
              <a:t>?</a:t>
            </a:r>
          </a:p>
          <a:p>
            <a:endParaRPr lang="pt-PT" sz="900" kern="1200" dirty="0">
              <a:solidFill>
                <a:schemeClr val="tx1"/>
              </a:solidFill>
              <a:effectLst/>
              <a:latin typeface="+mn-lt"/>
              <a:ea typeface="+mn-ea"/>
              <a:cs typeface="+mn-cs"/>
            </a:endParaRPr>
          </a:p>
          <a:p>
            <a:r>
              <a:rPr lang="pt-PT" sz="900" kern="1200" dirty="0">
                <a:solidFill>
                  <a:schemeClr val="tx1"/>
                </a:solidFill>
                <a:effectLst/>
                <a:latin typeface="+mn-lt"/>
                <a:ea typeface="+mn-ea"/>
                <a:cs typeface="+mn-cs"/>
              </a:rPr>
              <a:t>PAINS: </a:t>
            </a:r>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define too </a:t>
            </a:r>
            <a:r>
              <a:rPr lang="pt-PT" sz="900" kern="1200" dirty="0" err="1">
                <a:solidFill>
                  <a:schemeClr val="tx1"/>
                </a:solidFill>
                <a:effectLst/>
                <a:latin typeface="+mn-lt"/>
                <a:ea typeface="+mn-ea"/>
                <a:cs typeface="+mn-cs"/>
              </a:rPr>
              <a:t>costly</a:t>
            </a:r>
            <a:r>
              <a:rPr lang="pt-PT" sz="900" kern="1200" dirty="0">
                <a:solidFill>
                  <a:schemeClr val="tx1"/>
                </a:solidFill>
                <a:effectLst/>
                <a:latin typeface="+mn-lt"/>
                <a:ea typeface="+mn-ea"/>
                <a:cs typeface="+mn-cs"/>
              </a:rPr>
              <a:t>? Takes a </a:t>
            </a:r>
            <a:r>
              <a:rPr lang="pt-PT" sz="900" kern="1200" dirty="0" err="1">
                <a:solidFill>
                  <a:schemeClr val="tx1"/>
                </a:solidFill>
                <a:effectLst/>
                <a:latin typeface="+mn-lt"/>
                <a:ea typeface="+mn-ea"/>
                <a:cs typeface="+mn-cs"/>
              </a:rPr>
              <a:t>lot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time, </a:t>
            </a:r>
            <a:r>
              <a:rPr lang="pt-PT" sz="900" kern="1200" dirty="0" err="1">
                <a:solidFill>
                  <a:schemeClr val="tx1"/>
                </a:solidFill>
                <a:effectLst/>
                <a:latin typeface="+mn-lt"/>
                <a:ea typeface="+mn-ea"/>
                <a:cs typeface="+mn-cs"/>
              </a:rPr>
              <a:t>costs</a:t>
            </a:r>
            <a:r>
              <a:rPr lang="pt-PT" sz="900" kern="1200" dirty="0">
                <a:solidFill>
                  <a:schemeClr val="tx1"/>
                </a:solidFill>
                <a:effectLst/>
                <a:latin typeface="+mn-lt"/>
                <a:ea typeface="+mn-ea"/>
                <a:cs typeface="+mn-cs"/>
              </a:rPr>
              <a:t> too </a:t>
            </a:r>
            <a:r>
              <a:rPr lang="pt-PT" sz="900" kern="1200" dirty="0" err="1">
                <a:solidFill>
                  <a:schemeClr val="tx1"/>
                </a:solidFill>
                <a:effectLst/>
                <a:latin typeface="+mn-lt"/>
                <a:ea typeface="+mn-ea"/>
                <a:cs typeface="+mn-cs"/>
              </a:rPr>
              <a:t>much</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money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requires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substantial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efforts</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makes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feel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bad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frustrations</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annoyances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things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give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them</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headache</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current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value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propositions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under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performing</a:t>
            </a:r>
            <a:r>
              <a:rPr lang="pt-PT" sz="900" kern="1200" dirty="0">
                <a:solidFill>
                  <a:schemeClr val="tx1"/>
                </a:solidFill>
                <a:effectLst/>
                <a:latin typeface="+mn-lt"/>
                <a:ea typeface="+mn-ea"/>
                <a:cs typeface="+mn-cs"/>
              </a:rPr>
              <a:t> for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Which</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features</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missing</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there</a:t>
            </a:r>
            <a:r>
              <a:rPr lang="pt-PT" sz="900" kern="1200" dirty="0">
                <a:solidFill>
                  <a:schemeClr val="tx1"/>
                </a:solidFill>
                <a:effectLst/>
                <a:latin typeface="+mn-lt"/>
                <a:ea typeface="+mn-ea"/>
                <a:cs typeface="+mn-cs"/>
              </a:rPr>
              <a:t> performance </a:t>
            </a:r>
            <a:r>
              <a:rPr lang="pt-PT" sz="900" kern="1200" dirty="0" err="1">
                <a:solidFill>
                  <a:schemeClr val="tx1"/>
                </a:solidFill>
                <a:effectLst/>
                <a:latin typeface="+mn-lt"/>
                <a:ea typeface="+mn-ea"/>
                <a:cs typeface="+mn-cs"/>
              </a:rPr>
              <a:t>issues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annoy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them</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malfunctions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cite?</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main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difficulties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challenges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encounter</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understand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how</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things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work</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have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difficulties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getting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certain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things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done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resist</a:t>
            </a:r>
            <a:r>
              <a:rPr lang="pt-PT" sz="900" kern="1200" dirty="0">
                <a:solidFill>
                  <a:schemeClr val="tx1"/>
                </a:solidFill>
                <a:effectLst/>
                <a:latin typeface="+mn-lt"/>
                <a:ea typeface="+mn-ea"/>
                <a:cs typeface="+mn-cs"/>
              </a:rPr>
              <a:t> particular jobs for </a:t>
            </a:r>
            <a:r>
              <a:rPr lang="pt-PT" sz="900" kern="1200" dirty="0" err="1">
                <a:solidFill>
                  <a:schemeClr val="tx1"/>
                </a:solidFill>
                <a:effectLst/>
                <a:latin typeface="+mn-lt"/>
                <a:ea typeface="+mn-ea"/>
                <a:cs typeface="+mn-cs"/>
              </a:rPr>
              <a:t>specific</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reasons</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negative social </a:t>
            </a:r>
            <a:r>
              <a:rPr lang="pt-PT" sz="900" kern="1200" dirty="0" err="1">
                <a:solidFill>
                  <a:schemeClr val="tx1"/>
                </a:solidFill>
                <a:effectLst/>
                <a:latin typeface="+mn-lt"/>
                <a:ea typeface="+mn-ea"/>
                <a:cs typeface="+mn-cs"/>
              </a:rPr>
              <a:t>consequences</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encounter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fear</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afraid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loss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face, </a:t>
            </a:r>
            <a:r>
              <a:rPr lang="pt-PT" sz="900" kern="1200" dirty="0" err="1">
                <a:solidFill>
                  <a:schemeClr val="tx1"/>
                </a:solidFill>
                <a:effectLst/>
                <a:latin typeface="+mn-lt"/>
                <a:ea typeface="+mn-ea"/>
                <a:cs typeface="+mn-cs"/>
              </a:rPr>
              <a:t>power</a:t>
            </a:r>
            <a:r>
              <a:rPr lang="pt-PT" sz="900" kern="1200" dirty="0">
                <a:solidFill>
                  <a:schemeClr val="tx1"/>
                </a:solidFill>
                <a:effectLst/>
                <a:latin typeface="+mn-lt"/>
                <a:ea typeface="+mn-ea"/>
                <a:cs typeface="+mn-cs"/>
              </a:rPr>
              <a:t>, trust,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status?</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risks</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fear</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afraid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of</a:t>
            </a:r>
            <a:r>
              <a:rPr lang="pt-PT" sz="900" kern="1200" dirty="0">
                <a:solidFill>
                  <a:schemeClr val="tx1"/>
                </a:solidFill>
                <a:effectLst/>
                <a:latin typeface="+mn-lt"/>
                <a:ea typeface="+mn-ea"/>
                <a:cs typeface="+mn-cs"/>
              </a:rPr>
              <a:t> financial, social, </a:t>
            </a:r>
          </a:p>
          <a:p>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technical</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risks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asking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themselves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could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go</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wrong</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keeping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awake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night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their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big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issues</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concerns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and</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worries</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common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mistakes</a:t>
            </a:r>
            <a:r>
              <a:rPr lang="pt-PT" sz="900" kern="1200" dirty="0">
                <a:solidFill>
                  <a:schemeClr val="tx1"/>
                </a:solidFill>
                <a:effectLst/>
                <a:latin typeface="+mn-lt"/>
                <a:ea typeface="+mn-ea"/>
                <a:cs typeface="+mn-cs"/>
              </a:rPr>
              <a:t> do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make</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they</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using</a:t>
            </a:r>
            <a:r>
              <a:rPr lang="pt-PT" sz="900" kern="1200" baseline="0" dirty="0">
                <a:solidFill>
                  <a:schemeClr val="tx1"/>
                </a:solidFill>
                <a:effectLst/>
                <a:latin typeface="+mn-lt"/>
                <a:ea typeface="+mn-ea"/>
                <a:cs typeface="+mn-cs"/>
              </a:rPr>
              <a:t> </a:t>
            </a:r>
            <a:r>
              <a:rPr lang="pt-PT" sz="900" kern="1200" dirty="0">
                <a:solidFill>
                  <a:schemeClr val="tx1"/>
                </a:solidFill>
                <a:effectLst/>
                <a:latin typeface="+mn-lt"/>
                <a:ea typeface="+mn-ea"/>
                <a:cs typeface="+mn-cs"/>
              </a:rPr>
              <a:t>a </a:t>
            </a:r>
            <a:r>
              <a:rPr lang="pt-PT" sz="900" kern="1200" dirty="0" err="1">
                <a:solidFill>
                  <a:schemeClr val="tx1"/>
                </a:solidFill>
                <a:effectLst/>
                <a:latin typeface="+mn-lt"/>
                <a:ea typeface="+mn-ea"/>
                <a:cs typeface="+mn-cs"/>
              </a:rPr>
              <a:t>solution</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the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wrong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way</a:t>
            </a:r>
            <a:r>
              <a:rPr lang="pt-PT" sz="900" kern="1200" dirty="0">
                <a:solidFill>
                  <a:schemeClr val="tx1"/>
                </a:solidFill>
                <a:effectLst/>
                <a:latin typeface="+mn-lt"/>
                <a:ea typeface="+mn-ea"/>
                <a:cs typeface="+mn-cs"/>
              </a:rPr>
              <a:t>?</a:t>
            </a:r>
          </a:p>
          <a:p>
            <a:r>
              <a:rPr lang="pt-PT" sz="900" kern="1200" dirty="0" err="1">
                <a:solidFill>
                  <a:schemeClr val="tx1"/>
                </a:solidFill>
                <a:effectLst/>
                <a:latin typeface="+mn-lt"/>
                <a:ea typeface="+mn-ea"/>
                <a:cs typeface="+mn-cs"/>
              </a:rPr>
              <a:t>What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barriers</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keeping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your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customers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from</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adopting</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value</a:t>
            </a:r>
            <a:r>
              <a:rPr lang="pt-PT" sz="900" kern="1200" dirty="0">
                <a:solidFill>
                  <a:schemeClr val="tx1"/>
                </a:solidFill>
                <a:effectLst/>
                <a:latin typeface="+mn-lt"/>
                <a:ea typeface="+mn-ea"/>
                <a:cs typeface="+mn-cs"/>
              </a:rPr>
              <a:t> </a:t>
            </a:r>
          </a:p>
          <a:p>
            <a:r>
              <a:rPr lang="pt-PT" sz="900" kern="1200" dirty="0" err="1">
                <a:solidFill>
                  <a:schemeClr val="tx1"/>
                </a:solidFill>
                <a:effectLst/>
                <a:latin typeface="+mn-lt"/>
                <a:ea typeface="+mn-ea"/>
                <a:cs typeface="+mn-cs"/>
              </a:rPr>
              <a:t>proposition</a:t>
            </a:r>
            <a:r>
              <a:rPr lang="pt-PT" sz="900" kern="1200" dirty="0">
                <a:solidFill>
                  <a:schemeClr val="tx1"/>
                </a:solidFill>
                <a:effectLst/>
                <a:latin typeface="+mn-lt"/>
                <a:ea typeface="+mn-ea"/>
                <a:cs typeface="+mn-cs"/>
              </a:rPr>
              <a:t>? Are </a:t>
            </a:r>
            <a:r>
              <a:rPr lang="pt-PT" sz="900" kern="1200" dirty="0" err="1">
                <a:solidFill>
                  <a:schemeClr val="tx1"/>
                </a:solidFill>
                <a:effectLst/>
                <a:latin typeface="+mn-lt"/>
                <a:ea typeface="+mn-ea"/>
                <a:cs typeface="+mn-cs"/>
              </a:rPr>
              <a:t>there</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upfront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investment</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costs</a:t>
            </a:r>
            <a:r>
              <a:rPr lang="pt-PT" sz="900" kern="1200" dirty="0">
                <a:solidFill>
                  <a:schemeClr val="tx1"/>
                </a:solidFill>
                <a:effectLst/>
                <a:latin typeface="+mn-lt"/>
                <a:ea typeface="+mn-ea"/>
                <a:cs typeface="+mn-cs"/>
              </a:rPr>
              <a:t>, a </a:t>
            </a:r>
            <a:r>
              <a:rPr lang="pt-PT" sz="900" kern="1200" dirty="0" err="1">
                <a:solidFill>
                  <a:schemeClr val="tx1"/>
                </a:solidFill>
                <a:effectLst/>
                <a:latin typeface="+mn-lt"/>
                <a:ea typeface="+mn-ea"/>
                <a:cs typeface="+mn-cs"/>
              </a:rPr>
              <a:t>steep</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learning</a:t>
            </a:r>
            <a:r>
              <a:rPr lang="pt-PT" sz="900" kern="1200" dirty="0">
                <a:solidFill>
                  <a:schemeClr val="tx1"/>
                </a:solidFill>
                <a:effectLst/>
                <a:latin typeface="+mn-lt"/>
                <a:ea typeface="+mn-ea"/>
                <a:cs typeface="+mn-cs"/>
              </a:rPr>
              <a:t> curve, </a:t>
            </a:r>
          </a:p>
          <a:p>
            <a:r>
              <a:rPr lang="pt-PT" sz="900" kern="1200" dirty="0" err="1">
                <a:solidFill>
                  <a:schemeClr val="tx1"/>
                </a:solidFill>
                <a:effectLst/>
                <a:latin typeface="+mn-lt"/>
                <a:ea typeface="+mn-ea"/>
                <a:cs typeface="+mn-cs"/>
              </a:rPr>
              <a:t>or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other</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obstacles</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preventing</a:t>
            </a:r>
            <a:r>
              <a:rPr lang="pt-PT" sz="900" kern="1200" dirty="0">
                <a:solidFill>
                  <a:schemeClr val="tx1"/>
                </a:solidFill>
                <a:effectLst/>
                <a:latin typeface="+mn-lt"/>
                <a:ea typeface="+mn-ea"/>
                <a:cs typeface="+mn-cs"/>
              </a:rPr>
              <a:t> </a:t>
            </a:r>
            <a:r>
              <a:rPr lang="pt-PT" sz="900" kern="1200" dirty="0" err="1">
                <a:solidFill>
                  <a:schemeClr val="tx1"/>
                </a:solidFill>
                <a:effectLst/>
                <a:latin typeface="+mn-lt"/>
                <a:ea typeface="+mn-ea"/>
                <a:cs typeface="+mn-cs"/>
              </a:rPr>
              <a:t>adoption</a:t>
            </a:r>
            <a:r>
              <a:rPr lang="pt-PT" sz="900" kern="1200" dirty="0">
                <a:solidFill>
                  <a:schemeClr val="tx1"/>
                </a:solidFill>
                <a:effectLst/>
                <a:latin typeface="+mn-lt"/>
                <a:ea typeface="+mn-ea"/>
                <a:cs typeface="+mn-cs"/>
              </a:rPr>
              <a:t>?</a:t>
            </a:r>
          </a:p>
          <a:p>
            <a:endParaRPr lang="pt-PT" sz="900" kern="1200" dirty="0">
              <a:solidFill>
                <a:schemeClr val="tx1"/>
              </a:solidFill>
              <a:effectLst/>
              <a:latin typeface="+mn-lt"/>
              <a:ea typeface="+mn-ea"/>
              <a:cs typeface="+mn-cs"/>
            </a:endParaRPr>
          </a:p>
          <a:p>
            <a:endParaRPr lang="pt-PT" sz="900" kern="1200" dirty="0">
              <a:solidFill>
                <a:schemeClr val="tx1"/>
              </a:solidFill>
              <a:effectLst/>
              <a:latin typeface="+mn-lt"/>
              <a:ea typeface="+mn-ea"/>
              <a:cs typeface="+mn-cs"/>
            </a:endParaRPr>
          </a:p>
          <a:p>
            <a:endParaRPr lang="pt-PT" sz="900" kern="1200" dirty="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500F1356-E219-B444-9708-FA85A05FC6F3}" type="slidenum">
              <a:rPr lang="pt-PT" smtClean="0"/>
              <a:t>11</a:t>
            </a:fld>
            <a:endParaRPr lang="pt-PT"/>
          </a:p>
        </p:txBody>
      </p:sp>
    </p:spTree>
    <p:extLst>
      <p:ext uri="{BB962C8B-B14F-4D97-AF65-F5344CB8AC3E}">
        <p14:creationId xmlns:p14="http://schemas.microsoft.com/office/powerpoint/2010/main" val="85909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500F1356-E219-B444-9708-FA85A05FC6F3}" type="slidenum">
              <a:rPr lang="pt-PT" smtClean="0"/>
              <a:t>12</a:t>
            </a:fld>
            <a:endParaRPr lang="pt-PT"/>
          </a:p>
        </p:txBody>
      </p:sp>
    </p:spTree>
    <p:extLst>
      <p:ext uri="{BB962C8B-B14F-4D97-AF65-F5344CB8AC3E}">
        <p14:creationId xmlns:p14="http://schemas.microsoft.com/office/powerpoint/2010/main" val="156889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Aora</a:t>
            </a:r>
            <a:r>
              <a:rPr lang="en-US" baseline="0" dirty="0"/>
              <a:t> </a:t>
            </a:r>
            <a:r>
              <a:rPr lang="en-US" baseline="0" dirty="0" err="1"/>
              <a:t>que</a:t>
            </a:r>
            <a:r>
              <a:rPr lang="en-US" baseline="0" dirty="0"/>
              <a:t> </a:t>
            </a:r>
            <a:r>
              <a:rPr lang="en-US" baseline="0" dirty="0" err="1"/>
              <a:t>eu</a:t>
            </a:r>
            <a:r>
              <a:rPr lang="en-US" baseline="0" dirty="0"/>
              <a:t> </a:t>
            </a:r>
            <a:r>
              <a:rPr lang="en-US" baseline="0" dirty="0" err="1"/>
              <a:t>já</a:t>
            </a:r>
            <a:r>
              <a:rPr lang="en-US" baseline="0" dirty="0"/>
              <a:t> </a:t>
            </a:r>
            <a:r>
              <a:rPr lang="en-US" baseline="0" dirty="0" err="1"/>
              <a:t>sei</a:t>
            </a:r>
            <a:r>
              <a:rPr lang="en-US" baseline="0" dirty="0"/>
              <a:t> </a:t>
            </a:r>
            <a:r>
              <a:rPr lang="en-US" baseline="0" dirty="0" err="1"/>
              <a:t>quem</a:t>
            </a:r>
            <a:r>
              <a:rPr lang="en-US" baseline="0" dirty="0"/>
              <a:t> </a:t>
            </a:r>
            <a:r>
              <a:rPr lang="en-US" baseline="0" dirty="0" err="1"/>
              <a:t>são</a:t>
            </a:r>
            <a:r>
              <a:rPr lang="en-US" baseline="0" dirty="0"/>
              <a:t> </a:t>
            </a:r>
            <a:r>
              <a:rPr lang="en-US" baseline="0" dirty="0" err="1"/>
              <a:t>os</a:t>
            </a:r>
            <a:r>
              <a:rPr lang="en-US" baseline="0" dirty="0"/>
              <a:t> </a:t>
            </a:r>
            <a:r>
              <a:rPr lang="en-US" baseline="0" dirty="0" err="1"/>
              <a:t>meus</a:t>
            </a:r>
            <a:r>
              <a:rPr lang="en-US" baseline="0" dirty="0"/>
              <a:t> </a:t>
            </a:r>
            <a:r>
              <a:rPr lang="en-US" baseline="0" dirty="0" err="1"/>
              <a:t>clientes</a:t>
            </a:r>
            <a:r>
              <a:rPr lang="en-US" baseline="0" dirty="0"/>
              <a:t>, </a:t>
            </a:r>
            <a:r>
              <a:rPr lang="en-US" baseline="0" dirty="0" err="1"/>
              <a:t>já</a:t>
            </a:r>
            <a:r>
              <a:rPr lang="en-US" baseline="0" dirty="0"/>
              <a:t> </a:t>
            </a:r>
            <a:r>
              <a:rPr lang="en-US" baseline="0" dirty="0" err="1"/>
              <a:t>posso</a:t>
            </a:r>
            <a:r>
              <a:rPr lang="en-US" baseline="0" dirty="0"/>
              <a:t> </a:t>
            </a:r>
            <a:r>
              <a:rPr lang="en-US" baseline="0" dirty="0" err="1"/>
              <a:t>falar</a:t>
            </a:r>
            <a:r>
              <a:rPr lang="en-US" baseline="0" dirty="0"/>
              <a:t> com </a:t>
            </a:r>
            <a:r>
              <a:rPr lang="en-US" baseline="0" dirty="0" err="1"/>
              <a:t>eles</a:t>
            </a:r>
            <a:r>
              <a:rPr lang="en-US" baseline="0" dirty="0"/>
              <a:t> e saber/</a:t>
            </a:r>
            <a:r>
              <a:rPr lang="en-US" baseline="0" dirty="0" err="1"/>
              <a:t>descobrir</a:t>
            </a:r>
            <a:r>
              <a:rPr lang="en-US" baseline="0" dirty="0"/>
              <a:t> o </a:t>
            </a:r>
            <a:r>
              <a:rPr lang="en-US" baseline="0" dirty="0" err="1"/>
              <a:t>que</a:t>
            </a:r>
            <a:r>
              <a:rPr lang="en-US" baseline="0" dirty="0"/>
              <a:t> </a:t>
            </a:r>
            <a:r>
              <a:rPr lang="en-US" baseline="0" dirty="0" err="1"/>
              <a:t>precisam</a:t>
            </a:r>
            <a:r>
              <a:rPr lang="en-US" baseline="0" dirty="0"/>
              <a:t> e </a:t>
            </a:r>
            <a:r>
              <a:rPr lang="en-US" baseline="0" dirty="0" err="1"/>
              <a:t>querem</a:t>
            </a:r>
            <a:r>
              <a:rPr lang="en-US" baseline="0" dirty="0"/>
              <a:t>!</a:t>
            </a:r>
          </a:p>
          <a:p>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15</a:t>
            </a:fld>
            <a:endParaRPr lang="en-GB"/>
          </a:p>
        </p:txBody>
      </p:sp>
    </p:spTree>
    <p:extLst>
      <p:ext uri="{BB962C8B-B14F-4D97-AF65-F5344CB8AC3E}">
        <p14:creationId xmlns:p14="http://schemas.microsoft.com/office/powerpoint/2010/main" val="76410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437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36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559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36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29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pPr/>
              <a:t>9/11/18</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solidFill>
                  <a:srgbClr val="3B3B3B">
                    <a:shade val="50000"/>
                  </a:srgbClr>
                </a:solidFill>
                <a:latin typeface="Arial"/>
              </a:rPr>
              <a:pPr/>
              <a:t>9/11/18</a:t>
            </a:fld>
            <a:endParaRPr lang="en-US">
              <a:solidFill>
                <a:srgbClr val="3B3B3B">
                  <a:shade val="50000"/>
                </a:srgbClr>
              </a:solidFill>
              <a:latin typeface="Arial"/>
            </a:endParaRPr>
          </a:p>
        </p:txBody>
      </p:sp>
      <p:sp>
        <p:nvSpPr>
          <p:cNvPr id="19" name="Footer Placeholder 18"/>
          <p:cNvSpPr>
            <a:spLocks noGrp="1"/>
          </p:cNvSpPr>
          <p:nvPr>
            <p:ph type="ftr" sz="quarter" idx="11"/>
          </p:nvPr>
        </p:nvSpPr>
        <p:spPr/>
        <p:txBody>
          <a:bodyPr/>
          <a:lstStyle/>
          <a:p>
            <a:endParaRPr lang="en-US">
              <a:solidFill>
                <a:srgbClr val="3B3B3B">
                  <a:shade val="50000"/>
                </a:srgbClr>
              </a:solidFill>
              <a:latin typeface="Arial"/>
            </a:endParaRPr>
          </a:p>
        </p:txBody>
      </p:sp>
      <p:sp>
        <p:nvSpPr>
          <p:cNvPr id="27" name="Slide Number Placeholder 26"/>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srgbClr val="3B3B3B">
                    <a:shade val="50000"/>
                  </a:srgbClr>
                </a:solidFill>
                <a:latin typeface="Arial"/>
              </a:rPr>
              <a:pPr/>
              <a:t>9/11/18</a:t>
            </a:fld>
            <a:endParaRPr lang="en-US">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8" name="Footer Placeholder 7"/>
          <p:cNvSpPr>
            <a:spLocks noGrp="1"/>
          </p:cNvSpPr>
          <p:nvPr>
            <p:ph type="ftr" sz="quarter" idx="11"/>
          </p:nvPr>
        </p:nvSpPr>
        <p:spPr/>
        <p:txBody>
          <a:bodyPr/>
          <a:lstStyle/>
          <a:p>
            <a:endParaRPr lang="en-GB">
              <a:solidFill>
                <a:srgbClr val="3B3B3B">
                  <a:shade val="50000"/>
                </a:srgbClr>
              </a:solidFill>
              <a:latin typeface="Arial"/>
            </a:endParaRPr>
          </a:p>
        </p:txBody>
      </p:sp>
      <p:sp>
        <p:nvSpPr>
          <p:cNvPr id="9" name="Slide Number Placeholder 8"/>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8" name="Slide Number Placeholder 7"/>
          <p:cNvSpPr>
            <a:spLocks noGrp="1"/>
          </p:cNvSpPr>
          <p:nvPr>
            <p:ph type="sldNum" sz="quarter" idx="11"/>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
        <p:nvSpPr>
          <p:cNvPr id="9" name="Footer Placeholder 8"/>
          <p:cNvSpPr>
            <a:spLocks noGrp="1"/>
          </p:cNvSpPr>
          <p:nvPr>
            <p:ph type="ftr" sz="quarter" idx="12"/>
          </p:nvPr>
        </p:nvSpPr>
        <p:spPr/>
        <p:txBody>
          <a:bodyPr/>
          <a:lstStyle/>
          <a:p>
            <a:endParaRPr lang="en-GB">
              <a:solidFill>
                <a:srgbClr val="3B3B3B">
                  <a:shade val="50000"/>
                </a:srgbClr>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3" name="Footer Placeholder 2"/>
          <p:cNvSpPr>
            <a:spLocks noGrp="1"/>
          </p:cNvSpPr>
          <p:nvPr>
            <p:ph type="ftr" sz="quarter" idx="11"/>
          </p:nvPr>
        </p:nvSpPr>
        <p:spPr/>
        <p:txBody>
          <a:bodyPr/>
          <a:lstStyle/>
          <a:p>
            <a:endParaRPr lang="en-GB">
              <a:solidFill>
                <a:srgbClr val="3B3B3B">
                  <a:shade val="50000"/>
                </a:srgbClr>
              </a:solidFill>
              <a:latin typeface="Arial"/>
            </a:endParaRPr>
          </a:p>
        </p:txBody>
      </p:sp>
      <p:sp>
        <p:nvSpPr>
          <p:cNvPr id="4" name="Slide Number Placeholder 3"/>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extLst>
      <p:ext uri="{BB962C8B-B14F-4D97-AF65-F5344CB8AC3E}">
        <p14:creationId xmlns:p14="http://schemas.microsoft.com/office/powerpoint/2010/main" val="3742013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9/11/18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9/11/18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9/11/18</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9/11/18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9/11/18</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solidFill>
                  <a:srgbClr val="3B3B3B">
                    <a:shade val="50000"/>
                  </a:srgbClr>
                </a:solidFill>
                <a:latin typeface="Arial"/>
              </a:rPr>
              <a:pPr/>
              <a:t>9/11/18</a:t>
            </a:fld>
            <a:endParaRPr lang="en-GB">
              <a:solidFill>
                <a:srgbClr val="3B3B3B">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solidFill>
                <a:srgbClr val="3B3B3B">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wipo.com" TargetMode="External"/><Relationship Id="rId2" Type="http://schemas.openxmlformats.org/officeDocument/2006/relationships/hyperlink" Target="http://www.inpi.pt" TargetMode="External"/><Relationship Id="rId1" Type="http://schemas.openxmlformats.org/officeDocument/2006/relationships/slideLayout" Target="../slideLayouts/slideLayout2.xml"/><Relationship Id="rId4" Type="http://schemas.openxmlformats.org/officeDocument/2006/relationships/hyperlink" Target="https://www.epo.org/index.html"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4" name="TextBox 3"/>
          <p:cNvSpPr txBox="1"/>
          <p:nvPr/>
        </p:nvSpPr>
        <p:spPr>
          <a:xfrm>
            <a:off x="63971" y="2564904"/>
            <a:ext cx="8784976" cy="954107"/>
          </a:xfrm>
          <a:prstGeom prst="rect">
            <a:avLst/>
          </a:prstGeom>
          <a:noFill/>
        </p:spPr>
        <p:txBody>
          <a:bodyPr wrap="square" rtlCol="0">
            <a:spAutoFit/>
          </a:bodyPr>
          <a:lstStyle/>
          <a:p>
            <a:pPr algn="ctr"/>
            <a:r>
              <a:rPr lang="en-GB" sz="2800" b="1" cap="all" dirty="0">
                <a:solidFill>
                  <a:prstClr val="black"/>
                </a:solidFill>
                <a:latin typeface="Verdana"/>
                <a:cs typeface="Verdana"/>
              </a:rPr>
              <a:t>INOVAÇÃO, EMPREENDEDORISMO E TRANSFERÊNCIA DE TECNOLOGIA</a:t>
            </a:r>
          </a:p>
        </p:txBody>
      </p:sp>
      <p:sp>
        <p:nvSpPr>
          <p:cNvPr id="9" name="TextBox 8"/>
          <p:cNvSpPr txBox="1"/>
          <p:nvPr/>
        </p:nvSpPr>
        <p:spPr>
          <a:xfrm>
            <a:off x="63971" y="4293096"/>
            <a:ext cx="9067799" cy="1754327"/>
          </a:xfrm>
          <a:prstGeom prst="rect">
            <a:avLst/>
          </a:prstGeom>
          <a:noFill/>
        </p:spPr>
        <p:txBody>
          <a:bodyPr wrap="square" rtlCol="0">
            <a:spAutoFit/>
          </a:bodyPr>
          <a:lstStyle/>
          <a:p>
            <a:pPr algn="ctr"/>
            <a:r>
              <a:rPr lang="en-GB" sz="1600" b="1" cap="all" dirty="0" err="1">
                <a:solidFill>
                  <a:prstClr val="black"/>
                </a:solidFill>
                <a:latin typeface="Verdana"/>
                <a:cs typeface="Verdana"/>
              </a:rPr>
              <a:t>Mestrado</a:t>
            </a:r>
            <a:r>
              <a:rPr lang="en-GB" sz="1600" b="1" cap="all" dirty="0">
                <a:solidFill>
                  <a:prstClr val="black"/>
                </a:solidFill>
                <a:latin typeface="Verdana"/>
                <a:cs typeface="Verdana"/>
              </a:rPr>
              <a:t> </a:t>
            </a:r>
            <a:r>
              <a:rPr lang="en-GB" sz="1600" b="1" cap="all" dirty="0" err="1">
                <a:solidFill>
                  <a:prstClr val="black"/>
                </a:solidFill>
                <a:latin typeface="Verdana"/>
                <a:cs typeface="Verdana"/>
              </a:rPr>
              <a:t>em</a:t>
            </a:r>
            <a:r>
              <a:rPr lang="en-GB" sz="1600" b="1" cap="all" dirty="0">
                <a:solidFill>
                  <a:prstClr val="black"/>
                </a:solidFill>
                <a:latin typeface="Verdana"/>
                <a:cs typeface="Verdana"/>
              </a:rPr>
              <a:t> </a:t>
            </a:r>
            <a:r>
              <a:rPr lang="en-GB" sz="1600" b="1" cap="all" dirty="0" err="1">
                <a:solidFill>
                  <a:prstClr val="black"/>
                </a:solidFill>
                <a:latin typeface="Verdana"/>
                <a:cs typeface="Verdana"/>
              </a:rPr>
              <a:t>Microbiologia</a:t>
            </a:r>
            <a:endParaRPr lang="en-GB" sz="1600" b="1" cap="all" dirty="0">
              <a:solidFill>
                <a:prstClr val="black"/>
              </a:solidFill>
              <a:latin typeface="Verdana"/>
              <a:cs typeface="Verdana"/>
            </a:endParaRPr>
          </a:p>
          <a:p>
            <a:pPr algn="ctr"/>
            <a:r>
              <a:rPr lang="en-GB" sz="1600" b="1" cap="all" dirty="0">
                <a:solidFill>
                  <a:prstClr val="black"/>
                </a:solidFill>
                <a:latin typeface="Verdana"/>
                <a:cs typeface="Verdana"/>
              </a:rPr>
              <a:t>IST/FCUL</a:t>
            </a:r>
          </a:p>
          <a:p>
            <a:pPr algn="ctr"/>
            <a:endParaRPr lang="en-GB" sz="1600" b="1" cap="all" dirty="0">
              <a:solidFill>
                <a:prstClr val="black"/>
              </a:solidFill>
              <a:latin typeface="Verdana"/>
              <a:cs typeface="Verdana"/>
            </a:endParaRPr>
          </a:p>
          <a:p>
            <a:pPr algn="ctr"/>
            <a:endParaRPr lang="en-GB" sz="1600" b="1" cap="all" dirty="0">
              <a:solidFill>
                <a:prstClr val="black"/>
              </a:solidFill>
              <a:latin typeface="Verdana"/>
              <a:cs typeface="Verdana"/>
            </a:endParaRPr>
          </a:p>
          <a:p>
            <a:pPr algn="ctr"/>
            <a:r>
              <a:rPr lang="en-GB" sz="1400" b="1" cap="all" dirty="0">
                <a:solidFill>
                  <a:srgbClr val="7F7F7F"/>
                </a:solidFill>
                <a:latin typeface="Verdana"/>
                <a:cs typeface="Verdana"/>
              </a:rPr>
              <a:t>AULA 4</a:t>
            </a:r>
          </a:p>
          <a:p>
            <a:pPr algn="ctr"/>
            <a:r>
              <a:rPr lang="en-GB" sz="1400" b="1" cap="all" dirty="0">
                <a:solidFill>
                  <a:srgbClr val="7F7F7F"/>
                </a:solidFill>
                <a:latin typeface="Verdana"/>
                <a:cs typeface="Verdana"/>
              </a:rPr>
              <a:t>09 OUTUBRO 2018</a:t>
            </a:r>
          </a:p>
          <a:p>
            <a:pPr algn="ctr"/>
            <a:endParaRPr lang="en-GB" sz="1600" b="1" cap="all" dirty="0">
              <a:solidFill>
                <a:prstClr val="black"/>
              </a:solidFill>
              <a:latin typeface="Verdana"/>
              <a:cs typeface="Verdana"/>
            </a:endParaRPr>
          </a:p>
        </p:txBody>
      </p:sp>
      <p:sp>
        <p:nvSpPr>
          <p:cNvPr id="10" name="TextBox 9"/>
          <p:cNvSpPr txBox="1"/>
          <p:nvPr/>
        </p:nvSpPr>
        <p:spPr>
          <a:xfrm>
            <a:off x="899592" y="3645024"/>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FCUL – 2018/2019</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prstClr val="white">
                    <a:lumMod val="50000"/>
                  </a:prstClr>
                </a:solidFill>
                <a:latin typeface="Arial"/>
              </a:rPr>
              <a:t>Copyright </a:t>
            </a:r>
            <a:r>
              <a:rPr lang="en-GB" baseline="30000" dirty="0">
                <a:solidFill>
                  <a:prstClr val="white">
                    <a:lumMod val="50000"/>
                  </a:prstClr>
                </a:solidFill>
                <a:latin typeface="Arial"/>
              </a:rPr>
              <a:t>©</a:t>
            </a:r>
          </a:p>
        </p:txBody>
      </p:sp>
      <p:pic>
        <p:nvPicPr>
          <p:cNvPr id="2" name="Picture 1"/>
          <p:cNvPicPr>
            <a:picLocks noChangeAspect="1"/>
          </p:cNvPicPr>
          <p:nvPr/>
        </p:nvPicPr>
        <p:blipFill>
          <a:blip r:embed="rId2"/>
          <a:stretch>
            <a:fillRect/>
          </a:stretch>
        </p:blipFill>
        <p:spPr>
          <a:xfrm>
            <a:off x="2051720" y="0"/>
            <a:ext cx="4968552" cy="1955622"/>
          </a:xfrm>
          <a:prstGeom prst="rect">
            <a:avLst/>
          </a:prstGeom>
        </p:spPr>
      </p:pic>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0" y="28115"/>
            <a:ext cx="1547664" cy="196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dirty="0">
                <a:solidFill>
                  <a:schemeClr val="accent1">
                    <a:lumMod val="75000"/>
                  </a:schemeClr>
                </a:solidFill>
              </a:rPr>
              <a:t>TO BUILD VALUE....</a:t>
            </a:r>
          </a:p>
        </p:txBody>
      </p:sp>
      <p:sp>
        <p:nvSpPr>
          <p:cNvPr id="3" name="Marcador de Posição de Conteúdo 2"/>
          <p:cNvSpPr>
            <a:spLocks noGrp="1"/>
          </p:cNvSpPr>
          <p:nvPr>
            <p:ph idx="1"/>
          </p:nvPr>
        </p:nvSpPr>
        <p:spPr/>
        <p:txBody>
          <a:bodyPr/>
          <a:lstStyle/>
          <a:p>
            <a:r>
              <a:rPr lang="pt-PT" dirty="0"/>
              <a:t>YOU MUST FEEL LIKE YOUR CUSTOMER!</a:t>
            </a:r>
          </a:p>
          <a:p>
            <a:endParaRPr lang="pt-PT" dirty="0"/>
          </a:p>
          <a:p>
            <a:r>
              <a:rPr lang="pt-PT" dirty="0"/>
              <a:t>YOU MUST LISTEN TO THEIR FEARS; NEEDS AND LIKES! (</a:t>
            </a:r>
            <a:r>
              <a:rPr lang="pt-PT" dirty="0" err="1"/>
              <a:t>not</a:t>
            </a:r>
            <a:r>
              <a:rPr lang="pt-PT" dirty="0"/>
              <a:t> </a:t>
            </a:r>
            <a:r>
              <a:rPr lang="pt-PT" dirty="0" err="1"/>
              <a:t>yours</a:t>
            </a:r>
            <a:r>
              <a:rPr lang="pt-PT" dirty="0"/>
              <a:t>!)</a:t>
            </a:r>
          </a:p>
        </p:txBody>
      </p:sp>
      <p:sp>
        <p:nvSpPr>
          <p:cNvPr id="4" name="CaixaDeTexto 3"/>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53397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9144000" cy="6464524"/>
          </a:xfrm>
          <a:prstGeom prst="rect">
            <a:avLst/>
          </a:prstGeom>
        </p:spPr>
      </p:pic>
      <p:sp>
        <p:nvSpPr>
          <p:cNvPr id="5" name="CaixaDeTexto 4"/>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16444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28315"/>
          </a:xfrm>
          <a:prstGeom prst="rect">
            <a:avLst/>
          </a:prstGeom>
        </p:spPr>
      </p:pic>
      <p:sp>
        <p:nvSpPr>
          <p:cNvPr id="5" name="CaixaDeTexto 4"/>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268753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58" y="223252"/>
            <a:ext cx="2578100" cy="11176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73" y="1340851"/>
            <a:ext cx="8392366" cy="4851401"/>
          </a:xfrm>
          <a:prstGeom prst="rect">
            <a:avLst/>
          </a:prstGeom>
        </p:spPr>
      </p:pic>
      <p:sp>
        <p:nvSpPr>
          <p:cNvPr id="5" name="CaixaDeTexto 4"/>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579038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58" y="223252"/>
            <a:ext cx="2578100" cy="1117600"/>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b="92587"/>
          <a:stretch/>
        </p:blipFill>
        <p:spPr>
          <a:xfrm>
            <a:off x="396373" y="1340852"/>
            <a:ext cx="8392366" cy="359612"/>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 y="1700464"/>
            <a:ext cx="8795193" cy="4723064"/>
          </a:xfrm>
          <a:prstGeom prst="rect">
            <a:avLst/>
          </a:prstGeom>
        </p:spPr>
      </p:pic>
      <p:sp>
        <p:nvSpPr>
          <p:cNvPr id="5" name="CaixaDeTexto 4"/>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291327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 name="CaixaDeTexto 2"/>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84375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PROPOSITION (1)</a:t>
            </a:r>
          </a:p>
        </p:txBody>
      </p:sp>
      <p:sp>
        <p:nvSpPr>
          <p:cNvPr id="3" name="Content Placeholder 2"/>
          <p:cNvSpPr>
            <a:spLocks noGrp="1"/>
          </p:cNvSpPr>
          <p:nvPr>
            <p:ph idx="1"/>
          </p:nvPr>
        </p:nvSpPr>
        <p:spPr>
          <a:xfrm>
            <a:off x="457200" y="1734670"/>
            <a:ext cx="8202612" cy="4818529"/>
          </a:xfrm>
        </p:spPr>
        <p:txBody>
          <a:bodyPr>
            <a:normAutofit/>
          </a:bodyPr>
          <a:lstStyle/>
          <a:p>
            <a:r>
              <a:rPr lang="en-US" dirty="0"/>
              <a:t>A business or marketing statement that </a:t>
            </a:r>
            <a:r>
              <a:rPr lang="en-US" dirty="0">
                <a:solidFill>
                  <a:srgbClr val="FF6600"/>
                </a:solidFill>
              </a:rPr>
              <a:t>summarizes why </a:t>
            </a:r>
            <a:r>
              <a:rPr lang="en-US" dirty="0"/>
              <a:t>a consumer should buy a product or use a service. </a:t>
            </a:r>
          </a:p>
          <a:p>
            <a:pPr>
              <a:buNone/>
            </a:pPr>
            <a:endParaRPr lang="en-US" dirty="0"/>
          </a:p>
          <a:p>
            <a:r>
              <a:rPr lang="en-US" dirty="0"/>
              <a:t>This statement should </a:t>
            </a:r>
            <a:r>
              <a:rPr lang="en-US" dirty="0">
                <a:solidFill>
                  <a:srgbClr val="FF6600"/>
                </a:solidFill>
              </a:rPr>
              <a:t>convince </a:t>
            </a:r>
            <a:r>
              <a:rPr lang="en-US" dirty="0"/>
              <a:t>a potential consumer that one particular product or service will add </a:t>
            </a:r>
            <a:r>
              <a:rPr lang="en-US" dirty="0">
                <a:solidFill>
                  <a:srgbClr val="FF6600"/>
                </a:solidFill>
              </a:rPr>
              <a:t>more value or better </a:t>
            </a:r>
            <a:r>
              <a:rPr lang="en-US" dirty="0"/>
              <a:t>solve a problem than other similar offerings.</a:t>
            </a:r>
          </a:p>
          <a:p>
            <a:pPr>
              <a:buNone/>
            </a:pPr>
            <a:r>
              <a:rPr lang="en-US" sz="1100" dirty="0"/>
              <a:t>Source: Forbes magazine</a:t>
            </a:r>
          </a:p>
        </p:txBody>
      </p:sp>
      <p:sp>
        <p:nvSpPr>
          <p:cNvPr id="4" name="CaixaDeTexto 3"/>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398593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PROPOSITION (2)</a:t>
            </a:r>
          </a:p>
        </p:txBody>
      </p:sp>
      <p:sp>
        <p:nvSpPr>
          <p:cNvPr id="3" name="Content Placeholder 2"/>
          <p:cNvSpPr>
            <a:spLocks noGrp="1"/>
          </p:cNvSpPr>
          <p:nvPr>
            <p:ph idx="1"/>
          </p:nvPr>
        </p:nvSpPr>
        <p:spPr/>
        <p:txBody>
          <a:bodyPr>
            <a:normAutofit fontScale="77500" lnSpcReduction="20000"/>
          </a:bodyPr>
          <a:lstStyle/>
          <a:p>
            <a:r>
              <a:rPr lang="en-US" sz="2968" dirty="0">
                <a:solidFill>
                  <a:srgbClr val="FF6600"/>
                </a:solidFill>
              </a:rPr>
              <a:t>Keep it short and uncluttered. </a:t>
            </a:r>
            <a:r>
              <a:rPr lang="en-US" sz="2968" dirty="0"/>
              <a:t>If you can't sum it up in 10 words or less, chances are you won't be able to execute it either.</a:t>
            </a:r>
          </a:p>
          <a:p>
            <a:pPr>
              <a:buFont typeface="Wingdings 2"/>
              <a:buNone/>
            </a:pPr>
            <a:endParaRPr lang="en-US" sz="2968" dirty="0"/>
          </a:p>
          <a:p>
            <a:r>
              <a:rPr lang="en-US" sz="2968" dirty="0">
                <a:solidFill>
                  <a:srgbClr val="FF6600"/>
                </a:solidFill>
              </a:rPr>
              <a:t>Be precise. </a:t>
            </a:r>
            <a:r>
              <a:rPr lang="en-US" sz="2968" dirty="0"/>
              <a:t>Your customers have specific needs; your value proposition should offer targeted solutions</a:t>
            </a:r>
          </a:p>
          <a:p>
            <a:pPr>
              <a:buFont typeface="Wingdings 2"/>
              <a:buNone/>
            </a:pPr>
            <a:endParaRPr lang="en-US" sz="2968" dirty="0"/>
          </a:p>
          <a:p>
            <a:r>
              <a:rPr lang="en-US" sz="2968" dirty="0">
                <a:solidFill>
                  <a:srgbClr val="FF6600"/>
                </a:solidFill>
              </a:rPr>
              <a:t>This is about your customer, not you</a:t>
            </a:r>
            <a:r>
              <a:rPr lang="en-US" sz="2968" dirty="0"/>
              <a:t>. Your value proposition should discuss only what matters to your customers and the value you can bring to them.</a:t>
            </a:r>
          </a:p>
          <a:p>
            <a:pPr>
              <a:buNone/>
            </a:pPr>
            <a:endParaRPr lang="en-US" dirty="0"/>
          </a:p>
          <a:p>
            <a:r>
              <a:rPr lang="en-US" sz="2968" dirty="0">
                <a:solidFill>
                  <a:srgbClr val="FF6600"/>
                </a:solidFill>
              </a:rPr>
              <a:t>Value comes in numerous forms. </a:t>
            </a:r>
            <a:r>
              <a:rPr lang="en-US" sz="2968" dirty="0"/>
              <a:t>Money, time, convenience and superior service are a few of the ways you can help deliver value to your customers.</a:t>
            </a:r>
          </a:p>
          <a:p>
            <a:endParaRPr lang="en-GB" sz="2968" dirty="0"/>
          </a:p>
        </p:txBody>
      </p:sp>
      <p:sp>
        <p:nvSpPr>
          <p:cNvPr id="4" name="CaixaDeTexto 3"/>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164417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3" name="CaixaDeTexto 2"/>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5200"/>
            <a:ext cx="9144000" cy="4926419"/>
          </a:xfrm>
          <a:prstGeom prst="rect">
            <a:avLst/>
          </a:prstGeom>
        </p:spPr>
      </p:pic>
    </p:spTree>
    <p:extLst>
      <p:ext uri="{BB962C8B-B14F-4D97-AF65-F5344CB8AC3E}">
        <p14:creationId xmlns:p14="http://schemas.microsoft.com/office/powerpoint/2010/main" val="1388486445"/>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1182688"/>
            <a:ext cx="9144000" cy="4419600"/>
          </a:xfrm>
          <a:prstGeom prst="rect">
            <a:avLst/>
          </a:prstGeom>
        </p:spPr>
      </p:pic>
      <p:sp>
        <p:nvSpPr>
          <p:cNvPr id="3" name="CaixaDeTexto 2"/>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808327360"/>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normAutofit lnSpcReduction="10000"/>
          </a:bodyPr>
          <a:lstStyle/>
          <a:p>
            <a:r>
              <a:rPr lang="en-US" dirty="0"/>
              <a:t>Value Proposition. The concept of Value in exploiting and commercializing new products. </a:t>
            </a:r>
          </a:p>
          <a:p>
            <a:r>
              <a:rPr lang="en-US" dirty="0"/>
              <a:t>Value Proposition in the </a:t>
            </a:r>
            <a:r>
              <a:rPr lang="en-US" i="1" dirty="0"/>
              <a:t>Business Model canvas. </a:t>
            </a:r>
          </a:p>
          <a:p>
            <a:r>
              <a:rPr lang="en-US" dirty="0"/>
              <a:t>Value Curve</a:t>
            </a:r>
          </a:p>
          <a:p>
            <a:r>
              <a:rPr lang="en-US" dirty="0"/>
              <a:t>Business opportunities </a:t>
            </a:r>
          </a:p>
          <a:p>
            <a:r>
              <a:rPr lang="en-US" dirty="0"/>
              <a:t>Intellectual Property protection. IP code and regulation at </a:t>
            </a:r>
            <a:r>
              <a:rPr lang="en-US" dirty="0" err="1"/>
              <a:t>Ulisboa</a:t>
            </a:r>
            <a:r>
              <a:rPr lang="en-US" dirty="0"/>
              <a:t>. </a:t>
            </a:r>
            <a:endParaRPr lang="pt-P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3" name="CaixaDeTexto 2"/>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500"/>
            <a:ext cx="9144000" cy="4425417"/>
          </a:xfrm>
          <a:prstGeom prst="rect">
            <a:avLst/>
          </a:prstGeom>
        </p:spPr>
      </p:pic>
    </p:spTree>
    <p:extLst>
      <p:ext uri="{BB962C8B-B14F-4D97-AF65-F5344CB8AC3E}">
        <p14:creationId xmlns:p14="http://schemas.microsoft.com/office/powerpoint/2010/main" val="371882133"/>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8757" y="1371254"/>
            <a:ext cx="9152757" cy="4042468"/>
          </a:xfrm>
          <a:prstGeom prst="rect">
            <a:avLst/>
          </a:prstGeom>
        </p:spPr>
      </p:pic>
      <p:sp>
        <p:nvSpPr>
          <p:cNvPr id="3" name="CaixaDeTexto 2"/>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482717326"/>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Imagem 3"/>
          <p:cNvPicPr>
            <a:picLocks noChangeAspect="1"/>
          </p:cNvPicPr>
          <p:nvPr/>
        </p:nvPicPr>
        <p:blipFill rotWithShape="1">
          <a:blip r:embed="rId3"/>
          <a:srcRect l="7076" r="10563"/>
          <a:stretch/>
        </p:blipFill>
        <p:spPr>
          <a:xfrm>
            <a:off x="0" y="946342"/>
            <a:ext cx="9157594" cy="4892291"/>
          </a:xfrm>
          <a:prstGeom prst="rect">
            <a:avLst/>
          </a:prstGeom>
        </p:spPr>
      </p:pic>
      <p:sp>
        <p:nvSpPr>
          <p:cNvPr id="3" name="CaixaDeTexto 2"/>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774004031"/>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0"/>
            <a:ext cx="7662765" cy="6858000"/>
          </a:xfrm>
          <a:prstGeom prst="rect">
            <a:avLst/>
          </a:prstGeom>
        </p:spPr>
      </p:pic>
      <p:sp>
        <p:nvSpPr>
          <p:cNvPr id="4" name="CaixaDeTexto 3"/>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540381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6" name="Content Placeholder 2"/>
          <p:cNvSpPr>
            <a:spLocks noGrp="1"/>
          </p:cNvSpPr>
          <p:nvPr>
            <p:ph idx="1"/>
          </p:nvPr>
        </p:nvSpPr>
        <p:spPr>
          <a:xfrm>
            <a:off x="457200" y="1600200"/>
            <a:ext cx="8229600" cy="4525963"/>
          </a:xfrm>
        </p:spPr>
        <p:txBody>
          <a:bodyPr/>
          <a:lstStyle/>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r>
              <a:rPr lang="en-GB" dirty="0">
                <a:solidFill>
                  <a:srgbClr val="FF0000"/>
                </a:solidFill>
              </a:rPr>
              <a:t>“Strategy is what a company decides NOT to do well”</a:t>
            </a:r>
          </a:p>
          <a:p>
            <a:pPr marL="36576" indent="0" algn="r">
              <a:buNone/>
            </a:pPr>
            <a:endParaRPr lang="en-GB" sz="2000" dirty="0"/>
          </a:p>
          <a:p>
            <a:pPr marL="36576" indent="0" algn="r">
              <a:buNone/>
            </a:pPr>
            <a:r>
              <a:rPr lang="en-GB" sz="2000" dirty="0"/>
              <a:t>Francis </a:t>
            </a:r>
            <a:r>
              <a:rPr lang="en-GB" sz="2000" dirty="0" err="1"/>
              <a:t>Frei</a:t>
            </a:r>
            <a:r>
              <a:rPr lang="en-GB" sz="2000" dirty="0"/>
              <a:t>, Harvard Business School</a:t>
            </a:r>
          </a:p>
        </p:txBody>
      </p:sp>
    </p:spTree>
    <p:extLst>
      <p:ext uri="{BB962C8B-B14F-4D97-AF65-F5344CB8AC3E}">
        <p14:creationId xmlns:p14="http://schemas.microsoft.com/office/powerpoint/2010/main" val="1859292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7" name="Group 6"/>
          <p:cNvGrpSpPr/>
          <p:nvPr/>
        </p:nvGrpSpPr>
        <p:grpSpPr>
          <a:xfrm>
            <a:off x="0" y="1628800"/>
            <a:ext cx="9144000" cy="4904259"/>
            <a:chOff x="0" y="1628800"/>
            <a:chExt cx="9144000" cy="4904259"/>
          </a:xfrm>
        </p:grpSpPr>
        <p:pic>
          <p:nvPicPr>
            <p:cNvPr id="5" name="Picture 4"/>
            <p:cNvPicPr>
              <a:picLocks noChangeAspect="1"/>
            </p:cNvPicPr>
            <p:nvPr/>
          </p:nvPicPr>
          <p:blipFill>
            <a:blip r:embed="rId2"/>
            <a:stretch>
              <a:fillRect/>
            </a:stretch>
          </p:blipFill>
          <p:spPr>
            <a:xfrm>
              <a:off x="0" y="1628800"/>
              <a:ext cx="9144000" cy="4904259"/>
            </a:xfrm>
            <a:prstGeom prst="rect">
              <a:avLst/>
            </a:prstGeom>
          </p:spPr>
        </p:pic>
        <p:sp>
          <p:nvSpPr>
            <p:cNvPr id="6" name="Rectangle 5"/>
            <p:cNvSpPr/>
            <p:nvPr/>
          </p:nvSpPr>
          <p:spPr>
            <a:xfrm>
              <a:off x="0" y="5949280"/>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52062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4" name="Group 3"/>
          <p:cNvGrpSpPr/>
          <p:nvPr/>
        </p:nvGrpSpPr>
        <p:grpSpPr>
          <a:xfrm>
            <a:off x="-16215" y="1449142"/>
            <a:ext cx="9144000" cy="4579861"/>
            <a:chOff x="-16215" y="1449142"/>
            <a:chExt cx="9144000" cy="4579861"/>
          </a:xfrm>
        </p:grpSpPr>
        <p:pic>
          <p:nvPicPr>
            <p:cNvPr id="3" name="Picture 2"/>
            <p:cNvPicPr>
              <a:picLocks noChangeAspect="1"/>
            </p:cNvPicPr>
            <p:nvPr/>
          </p:nvPicPr>
          <p:blipFill>
            <a:blip r:embed="rId2"/>
            <a:stretch>
              <a:fillRect/>
            </a:stretch>
          </p:blipFill>
          <p:spPr>
            <a:xfrm>
              <a:off x="-16215" y="1449142"/>
              <a:ext cx="9144000" cy="4534392"/>
            </a:xfrm>
            <a:prstGeom prst="rect">
              <a:avLst/>
            </a:prstGeom>
          </p:spPr>
        </p:pic>
        <p:sp>
          <p:nvSpPr>
            <p:cNvPr id="8" name="Rectangle 7"/>
            <p:cNvSpPr/>
            <p:nvPr/>
          </p:nvSpPr>
          <p:spPr>
            <a:xfrm>
              <a:off x="2418" y="544522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0167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6" name="Group 5"/>
          <p:cNvGrpSpPr/>
          <p:nvPr/>
        </p:nvGrpSpPr>
        <p:grpSpPr>
          <a:xfrm>
            <a:off x="-1324" y="1628800"/>
            <a:ext cx="9144000" cy="4438997"/>
            <a:chOff x="-1324" y="1298116"/>
            <a:chExt cx="9144000" cy="4438997"/>
          </a:xfrm>
        </p:grpSpPr>
        <p:pic>
          <p:nvPicPr>
            <p:cNvPr id="5" name="Picture 4"/>
            <p:cNvPicPr>
              <a:picLocks noChangeAspect="1"/>
            </p:cNvPicPr>
            <p:nvPr/>
          </p:nvPicPr>
          <p:blipFill>
            <a:blip r:embed="rId2"/>
            <a:stretch>
              <a:fillRect/>
            </a:stretch>
          </p:blipFill>
          <p:spPr>
            <a:xfrm>
              <a:off x="-1324" y="1298116"/>
              <a:ext cx="9144000" cy="4287592"/>
            </a:xfrm>
            <a:prstGeom prst="rect">
              <a:avLst/>
            </a:prstGeom>
          </p:spPr>
        </p:pic>
        <p:sp>
          <p:nvSpPr>
            <p:cNvPr id="7" name="Rectangle 6"/>
            <p:cNvSpPr/>
            <p:nvPr/>
          </p:nvSpPr>
          <p:spPr>
            <a:xfrm>
              <a:off x="17031" y="515333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86361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EXERCISE</a:t>
            </a:r>
            <a:r>
              <a:rPr lang="en-GB" dirty="0"/>
              <a:t> – VALUE CURVE</a:t>
            </a:r>
          </a:p>
        </p:txBody>
      </p:sp>
      <p:sp>
        <p:nvSpPr>
          <p:cNvPr id="3" name="TextBox 2"/>
          <p:cNvSpPr txBox="1"/>
          <p:nvPr/>
        </p:nvSpPr>
        <p:spPr>
          <a:xfrm>
            <a:off x="439149" y="1268760"/>
            <a:ext cx="8291264" cy="4585870"/>
          </a:xfrm>
          <a:prstGeom prst="rect">
            <a:avLst/>
          </a:prstGeom>
          <a:noFill/>
        </p:spPr>
        <p:txBody>
          <a:bodyPr wrap="square" rtlCol="0">
            <a:spAutoFit/>
          </a:bodyPr>
          <a:lstStyle/>
          <a:p>
            <a:r>
              <a:rPr lang="en-GB" sz="2400" dirty="0">
                <a:solidFill>
                  <a:srgbClr val="FF0000"/>
                </a:solidFill>
              </a:rPr>
              <a:t>Attribute identification</a:t>
            </a:r>
          </a:p>
          <a:p>
            <a:endParaRPr lang="en-GB" sz="2000" dirty="0">
              <a:solidFill>
                <a:srgbClr val="FF0000"/>
              </a:solidFill>
            </a:endParaRPr>
          </a:p>
          <a:p>
            <a:pPr marL="342900" indent="-342900">
              <a:buAutoNum type="arabicPeriod"/>
            </a:pPr>
            <a:r>
              <a:rPr lang="en-GB" sz="2400" dirty="0"/>
              <a:t>Get all the elements of your group together</a:t>
            </a:r>
          </a:p>
          <a:p>
            <a:endParaRPr lang="en-GB" sz="2000" dirty="0"/>
          </a:p>
          <a:p>
            <a:pPr marL="342900" indent="-342900">
              <a:buAutoNum type="arabicPeriod"/>
            </a:pPr>
            <a:r>
              <a:rPr lang="en-GB" sz="2400" dirty="0"/>
              <a:t>Each one will individually think and write on 5 post-it the 5 key differentiation factors from your competition</a:t>
            </a:r>
          </a:p>
          <a:p>
            <a:pPr marL="342900" indent="-342900">
              <a:buAutoNum type="arabicPeriod"/>
            </a:pPr>
            <a:endParaRPr lang="en-GB" sz="2000" dirty="0"/>
          </a:p>
          <a:p>
            <a:pPr marL="342900" indent="-342900">
              <a:buAutoNum type="arabicPeriod"/>
            </a:pPr>
            <a:r>
              <a:rPr lang="en-GB" sz="2400" dirty="0"/>
              <a:t>Put all post it together</a:t>
            </a:r>
          </a:p>
          <a:p>
            <a:endParaRPr lang="en-GB" sz="2000" dirty="0"/>
          </a:p>
          <a:p>
            <a:pPr marL="342900" indent="-342900">
              <a:buAutoNum type="arabicPeriod"/>
            </a:pPr>
            <a:r>
              <a:rPr lang="en-GB" sz="2400" dirty="0"/>
              <a:t>Group the post it in similarity attributes groups</a:t>
            </a:r>
          </a:p>
          <a:p>
            <a:pPr marL="342900" indent="-342900">
              <a:buAutoNum type="arabicPeriod"/>
            </a:pPr>
            <a:endParaRPr lang="en-GB" sz="2000" dirty="0"/>
          </a:p>
          <a:p>
            <a:pPr marL="342900" indent="-342900">
              <a:buAutoNum type="arabicPeriod"/>
            </a:pPr>
            <a:r>
              <a:rPr lang="en-GB" sz="2400" dirty="0"/>
              <a:t>Select the most relevant 8 and build your value curve (scale 1-7)</a:t>
            </a:r>
          </a:p>
        </p:txBody>
      </p:sp>
    </p:spTree>
    <p:extLst>
      <p:ext uri="{BB962C8B-B14F-4D97-AF65-F5344CB8AC3E}">
        <p14:creationId xmlns:p14="http://schemas.microsoft.com/office/powerpoint/2010/main" val="88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 ATTRIBUTES</a:t>
            </a:r>
          </a:p>
        </p:txBody>
      </p:sp>
      <p:sp>
        <p:nvSpPr>
          <p:cNvPr id="5" name="Content Placeholder 2"/>
          <p:cNvSpPr>
            <a:spLocks noGrp="1"/>
          </p:cNvSpPr>
          <p:nvPr>
            <p:ph idx="1"/>
          </p:nvPr>
        </p:nvSpPr>
        <p:spPr>
          <a:xfrm>
            <a:off x="457200" y="1600200"/>
            <a:ext cx="4199130" cy="4525963"/>
          </a:xfrm>
        </p:spPr>
        <p:txBody>
          <a:bodyPr>
            <a:normAutofit fontScale="92500" lnSpcReduction="10000"/>
          </a:bodyPr>
          <a:lstStyle/>
          <a:p>
            <a:r>
              <a:rPr lang="en-US" dirty="0"/>
              <a:t>Design</a:t>
            </a:r>
          </a:p>
          <a:p>
            <a:r>
              <a:rPr lang="en-US" dirty="0"/>
              <a:t>Convenience</a:t>
            </a:r>
          </a:p>
          <a:p>
            <a:r>
              <a:rPr lang="en-US" dirty="0"/>
              <a:t>Availability</a:t>
            </a:r>
          </a:p>
          <a:p>
            <a:r>
              <a:rPr lang="en-US" dirty="0"/>
              <a:t>Price</a:t>
            </a:r>
          </a:p>
          <a:p>
            <a:r>
              <a:rPr lang="en-US" dirty="0"/>
              <a:t>Exclusivity</a:t>
            </a:r>
          </a:p>
          <a:p>
            <a:r>
              <a:rPr lang="en-US" dirty="0"/>
              <a:t>Personalized</a:t>
            </a:r>
          </a:p>
          <a:p>
            <a:r>
              <a:rPr lang="en-US" dirty="0"/>
              <a:t>Faster access</a:t>
            </a:r>
          </a:p>
          <a:p>
            <a:r>
              <a:rPr lang="en-US" dirty="0"/>
              <a:t>Eco-</a:t>
            </a:r>
            <a:r>
              <a:rPr lang="en-US" dirty="0" err="1"/>
              <a:t>labbeled</a:t>
            </a:r>
            <a:endParaRPr lang="en-US" dirty="0"/>
          </a:p>
          <a:p>
            <a:r>
              <a:rPr lang="en-US" dirty="0"/>
              <a:t>Organic</a:t>
            </a:r>
          </a:p>
          <a:p>
            <a:endParaRPr lang="en-US" dirty="0"/>
          </a:p>
        </p:txBody>
      </p:sp>
      <p:sp>
        <p:nvSpPr>
          <p:cNvPr id="6" name="Content Placeholder 2"/>
          <p:cNvSpPr txBox="1">
            <a:spLocks/>
          </p:cNvSpPr>
          <p:nvPr/>
        </p:nvSpPr>
        <p:spPr>
          <a:xfrm>
            <a:off x="5270500" y="1600200"/>
            <a:ext cx="3299612"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Simplicity</a:t>
            </a:r>
          </a:p>
          <a:p>
            <a:r>
              <a:rPr lang="en-US" dirty="0"/>
              <a:t>Ambience</a:t>
            </a:r>
          </a:p>
          <a:p>
            <a:r>
              <a:rPr lang="en-US" dirty="0"/>
              <a:t>Fun</a:t>
            </a:r>
          </a:p>
          <a:p>
            <a:r>
              <a:rPr lang="en-US" dirty="0"/>
              <a:t>Knowledge access</a:t>
            </a:r>
          </a:p>
          <a:p>
            <a:r>
              <a:rPr lang="en-US" dirty="0"/>
              <a:t>Quality</a:t>
            </a:r>
          </a:p>
          <a:p>
            <a:r>
              <a:rPr lang="en-US" dirty="0"/>
              <a:t>Capacity</a:t>
            </a:r>
          </a:p>
          <a:p>
            <a:r>
              <a:rPr lang="en-US" dirty="0"/>
              <a:t>Variety</a:t>
            </a:r>
          </a:p>
          <a:p>
            <a:r>
              <a:rPr lang="en-US" dirty="0"/>
              <a:t>Location</a:t>
            </a:r>
            <a:r>
              <a:rPr lang="is-IS" dirty="0"/>
              <a:t>…</a:t>
            </a:r>
            <a:endParaRPr lang="en-US" dirty="0"/>
          </a:p>
        </p:txBody>
      </p:sp>
    </p:spTree>
    <p:extLst>
      <p:ext uri="{BB962C8B-B14F-4D97-AF65-F5344CB8AC3E}">
        <p14:creationId xmlns:p14="http://schemas.microsoft.com/office/powerpoint/2010/main" val="1051526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1348" y="1196752"/>
            <a:ext cx="7001259" cy="5174709"/>
          </a:xfrm>
          <a:prstGeom prst="rect">
            <a:avLst/>
          </a:prstGeom>
        </p:spPr>
      </p:pic>
      <p:sp>
        <p:nvSpPr>
          <p:cNvPr id="5" name="TextBox 4"/>
          <p:cNvSpPr txBox="1"/>
          <p:nvPr/>
        </p:nvSpPr>
        <p:spPr>
          <a:xfrm>
            <a:off x="3203848" y="6597352"/>
            <a:ext cx="5904656" cy="246221"/>
          </a:xfrm>
          <a:prstGeom prst="rect">
            <a:avLst/>
          </a:prstGeom>
          <a:noFill/>
        </p:spPr>
        <p:txBody>
          <a:bodyPr wrap="square" rtlCol="0">
            <a:spAutoFit/>
          </a:bodyPr>
          <a:lstStyle/>
          <a:p>
            <a:pPr algn="r"/>
            <a:r>
              <a:rPr lang="en-GB" sz="1000" i="1" dirty="0">
                <a:solidFill>
                  <a:prstClr val="black"/>
                </a:solidFill>
                <a:latin typeface="Arial"/>
              </a:rPr>
              <a:t>in: </a:t>
            </a:r>
            <a:r>
              <a:rPr lang="en-GB" sz="1000" dirty="0">
                <a:solidFill>
                  <a:prstClr val="black"/>
                </a:solidFill>
                <a:latin typeface="Arial"/>
              </a:rPr>
              <a:t>Business Model Generation, Alex </a:t>
            </a:r>
            <a:r>
              <a:rPr lang="en-GB" sz="1000" dirty="0" err="1">
                <a:solidFill>
                  <a:prstClr val="black"/>
                </a:solidFill>
                <a:latin typeface="Arial"/>
              </a:rPr>
              <a:t>Osterwalder</a:t>
            </a:r>
            <a:r>
              <a:rPr lang="en-GB" sz="1000" dirty="0">
                <a:solidFill>
                  <a:prstClr val="black"/>
                </a:solidFill>
                <a:latin typeface="Arial"/>
              </a:rPr>
              <a:t> &amp; Yves </a:t>
            </a:r>
            <a:r>
              <a:rPr lang="en-GB" sz="1000" dirty="0" err="1">
                <a:solidFill>
                  <a:prstClr val="black"/>
                </a:solidFill>
                <a:latin typeface="Arial"/>
              </a:rPr>
              <a:t>Pigneur</a:t>
            </a:r>
            <a:r>
              <a:rPr lang="en-GB" sz="1000" dirty="0">
                <a:solidFill>
                  <a:prstClr val="black"/>
                </a:solidFill>
                <a:latin typeface="Arial"/>
              </a:rPr>
              <a:t>, 2009 </a:t>
            </a:r>
          </a:p>
        </p:txBody>
      </p:sp>
      <p:sp>
        <p:nvSpPr>
          <p:cNvPr id="6"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solidFill>
                  <a:prstClr val="black"/>
                </a:solidFill>
                <a:latin typeface="Franklin Gothic Book"/>
              </a:rPr>
              <a:t>BUSINESS MODEL CANVAS</a:t>
            </a:r>
          </a:p>
        </p:txBody>
      </p:sp>
      <p:sp>
        <p:nvSpPr>
          <p:cNvPr id="2" name="Rectangle 1"/>
          <p:cNvSpPr/>
          <p:nvPr/>
        </p:nvSpPr>
        <p:spPr>
          <a:xfrm>
            <a:off x="3779912" y="1259632"/>
            <a:ext cx="1224136" cy="31774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6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3" name="TextBox 2"/>
          <p:cNvSpPr txBox="1"/>
          <p:nvPr/>
        </p:nvSpPr>
        <p:spPr>
          <a:xfrm>
            <a:off x="439149" y="1417638"/>
            <a:ext cx="8291264" cy="3046988"/>
          </a:xfrm>
          <a:prstGeom prst="rect">
            <a:avLst/>
          </a:prstGeom>
          <a:noFill/>
        </p:spPr>
        <p:txBody>
          <a:bodyPr wrap="square" rtlCol="0">
            <a:spAutoFit/>
          </a:bodyPr>
          <a:lstStyle/>
          <a:p>
            <a:r>
              <a:rPr lang="en-GB" sz="2400" dirty="0">
                <a:solidFill>
                  <a:srgbClr val="FF0000"/>
                </a:solidFill>
              </a:rPr>
              <a:t>Questions you should ask (Francis </a:t>
            </a:r>
            <a:r>
              <a:rPr lang="en-GB" sz="2400" dirty="0" err="1">
                <a:solidFill>
                  <a:srgbClr val="FF0000"/>
                </a:solidFill>
              </a:rPr>
              <a:t>Frei</a:t>
            </a:r>
            <a:r>
              <a:rPr lang="en-GB" sz="2400" dirty="0">
                <a:solidFill>
                  <a:srgbClr val="FF0000"/>
                </a:solidFill>
              </a:rPr>
              <a:t>)</a:t>
            </a:r>
          </a:p>
          <a:p>
            <a:endParaRPr lang="en-GB" sz="2400" dirty="0">
              <a:solidFill>
                <a:srgbClr val="FF0000"/>
              </a:solidFill>
            </a:endParaRPr>
          </a:p>
          <a:p>
            <a:pPr marL="342900" indent="-342900">
              <a:buAutoNum type="arabicPeriod"/>
            </a:pPr>
            <a:r>
              <a:rPr lang="en-GB" sz="2400" dirty="0"/>
              <a:t>What is the experience your clients want?</a:t>
            </a:r>
          </a:p>
          <a:p>
            <a:pPr marL="342900" indent="-342900">
              <a:buAutoNum type="arabicPeriod"/>
            </a:pPr>
            <a:endParaRPr lang="en-GB" sz="2400" dirty="0"/>
          </a:p>
          <a:p>
            <a:pPr marL="342900" indent="-342900">
              <a:buAutoNum type="arabicPeriod"/>
            </a:pPr>
            <a:r>
              <a:rPr lang="en-GB" sz="2400" dirty="0"/>
              <a:t>What are the attributes your clients value the most?</a:t>
            </a:r>
          </a:p>
          <a:p>
            <a:endParaRPr lang="en-GB" sz="2400" dirty="0"/>
          </a:p>
          <a:p>
            <a:pPr marL="342900" indent="-342900">
              <a:buAutoNum type="arabicPeriod"/>
            </a:pPr>
            <a:r>
              <a:rPr lang="en-GB" sz="2400" dirty="0"/>
              <a:t>Can we distinguish ourselves from our competition by the experience we can provide our clients?</a:t>
            </a:r>
          </a:p>
        </p:txBody>
      </p:sp>
    </p:spTree>
    <p:extLst>
      <p:ext uri="{BB962C8B-B14F-4D97-AF65-F5344CB8AC3E}">
        <p14:creationId xmlns:p14="http://schemas.microsoft.com/office/powerpoint/2010/main" val="362408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Theory of Strategy developed by INSEAD teachers </a:t>
            </a:r>
            <a:r>
              <a:rPr lang="en-US" dirty="0" err="1"/>
              <a:t>W.Chan</a:t>
            </a:r>
            <a:r>
              <a:rPr lang="en-US" dirty="0"/>
              <a:t> Kim &amp; Renee </a:t>
            </a:r>
            <a:r>
              <a:rPr lang="en-US" dirty="0" err="1"/>
              <a:t>Maugbourne</a:t>
            </a:r>
            <a:r>
              <a:rPr lang="en-US" dirty="0"/>
              <a:t>.</a:t>
            </a:r>
          </a:p>
          <a:p>
            <a:endParaRPr lang="en-US" dirty="0"/>
          </a:p>
          <a:p>
            <a:r>
              <a:rPr lang="en-US" dirty="0">
                <a:solidFill>
                  <a:srgbClr val="FF0000"/>
                </a:solidFill>
              </a:rPr>
              <a:t>DO NOT </a:t>
            </a:r>
            <a:r>
              <a:rPr lang="en-US" dirty="0"/>
              <a:t>focus on competing in </a:t>
            </a:r>
            <a:r>
              <a:rPr lang="en-US" dirty="0">
                <a:solidFill>
                  <a:srgbClr val="FF0000"/>
                </a:solidFill>
              </a:rPr>
              <a:t>EXISTING MARKETS</a:t>
            </a:r>
          </a:p>
          <a:p>
            <a:endParaRPr lang="en-US" dirty="0"/>
          </a:p>
          <a:p>
            <a:r>
              <a:rPr lang="en-US" dirty="0"/>
              <a:t>Rather, focus on </a:t>
            </a:r>
            <a:r>
              <a:rPr lang="en-US" dirty="0">
                <a:solidFill>
                  <a:srgbClr val="FF0000"/>
                </a:solidFill>
              </a:rPr>
              <a:t>CREATING NEW MARKET SPACES </a:t>
            </a:r>
            <a:r>
              <a:rPr lang="en-US" dirty="0"/>
              <a:t>and making the competition </a:t>
            </a:r>
            <a:r>
              <a:rPr lang="en-US" dirty="0">
                <a:solidFill>
                  <a:srgbClr val="FF0000"/>
                </a:solidFill>
              </a:rPr>
              <a:t>IRRELEVANT</a:t>
            </a:r>
            <a:r>
              <a:rPr lang="en-US" dirty="0"/>
              <a:t>.</a:t>
            </a:r>
          </a:p>
        </p:txBody>
      </p:sp>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a:solidFill>
                  <a:srgbClr val="21E2F3"/>
                </a:solidFill>
              </a:rPr>
              <a:t>BLUE OCEAN </a:t>
            </a:r>
            <a:r>
              <a:rPr lang="en-US" b="1" dirty="0">
                <a:solidFill>
                  <a:schemeClr val="tx2">
                    <a:lumMod val="60000"/>
                    <a:lumOff val="40000"/>
                  </a:schemeClr>
                </a:solidFill>
              </a:rPr>
              <a:t>STRATEGY</a:t>
            </a:r>
          </a:p>
        </p:txBody>
      </p:sp>
    </p:spTree>
    <p:extLst>
      <p:ext uri="{BB962C8B-B14F-4D97-AF65-F5344CB8AC3E}">
        <p14:creationId xmlns:p14="http://schemas.microsoft.com/office/powerpoint/2010/main" val="2548993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a:solidFill>
                  <a:srgbClr val="21E2F3"/>
                </a:solidFill>
              </a:rPr>
              <a:t>BLUE OCEAN </a:t>
            </a:r>
            <a:r>
              <a:rPr lang="en-US" dirty="0" err="1">
                <a:solidFill>
                  <a:schemeClr val="tx2">
                    <a:lumMod val="60000"/>
                    <a:lumOff val="40000"/>
                  </a:schemeClr>
                </a:solidFill>
              </a:rPr>
              <a:t>Vs</a:t>
            </a:r>
            <a:r>
              <a:rPr lang="en-US" dirty="0">
                <a:solidFill>
                  <a:schemeClr val="tx2">
                    <a:lumMod val="60000"/>
                    <a:lumOff val="40000"/>
                  </a:schemeClr>
                </a:solidFill>
              </a:rPr>
              <a:t> </a:t>
            </a:r>
            <a:r>
              <a:rPr lang="en-US" dirty="0">
                <a:solidFill>
                  <a:srgbClr val="FF0000"/>
                </a:solidFill>
              </a:rPr>
              <a:t>RED OCEAN</a:t>
            </a:r>
          </a:p>
        </p:txBody>
      </p:sp>
      <p:pic>
        <p:nvPicPr>
          <p:cNvPr id="5" name="Picture 4"/>
          <p:cNvPicPr>
            <a:picLocks noChangeAspect="1"/>
          </p:cNvPicPr>
          <p:nvPr/>
        </p:nvPicPr>
        <p:blipFill rotWithShape="1">
          <a:blip r:embed="rId2"/>
          <a:srcRect l="2924" t="15596" r="2056" b="12519"/>
          <a:stretch/>
        </p:blipFill>
        <p:spPr>
          <a:xfrm>
            <a:off x="32324" y="1436257"/>
            <a:ext cx="8688680" cy="4929906"/>
          </a:xfrm>
          <a:prstGeom prst="rect">
            <a:avLst/>
          </a:prstGeom>
        </p:spPr>
      </p:pic>
    </p:spTree>
    <p:extLst>
      <p:ext uri="{BB962C8B-B14F-4D97-AF65-F5344CB8AC3E}">
        <p14:creationId xmlns:p14="http://schemas.microsoft.com/office/powerpoint/2010/main" val="598192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a:solidFill>
                  <a:srgbClr val="21E2F3"/>
                </a:solidFill>
              </a:rPr>
              <a:t>BLUE OCEAN </a:t>
            </a:r>
            <a:r>
              <a:rPr lang="en-US" b="1" dirty="0">
                <a:solidFill>
                  <a:schemeClr val="tx2">
                    <a:lumMod val="60000"/>
                    <a:lumOff val="40000"/>
                  </a:schemeClr>
                </a:solidFill>
              </a:rPr>
              <a:t>STRATEGY</a:t>
            </a:r>
          </a:p>
        </p:txBody>
      </p:sp>
      <p:pic>
        <p:nvPicPr>
          <p:cNvPr id="3" name="Picture 2"/>
          <p:cNvPicPr>
            <a:picLocks noChangeAspect="1"/>
          </p:cNvPicPr>
          <p:nvPr/>
        </p:nvPicPr>
        <p:blipFill>
          <a:blip r:embed="rId2"/>
          <a:stretch>
            <a:fillRect/>
          </a:stretch>
        </p:blipFill>
        <p:spPr>
          <a:xfrm>
            <a:off x="474663" y="1241346"/>
            <a:ext cx="7988300" cy="5613400"/>
          </a:xfrm>
          <a:prstGeom prst="rect">
            <a:avLst/>
          </a:prstGeom>
        </p:spPr>
      </p:pic>
    </p:spTree>
    <p:extLst>
      <p:ext uri="{BB962C8B-B14F-4D97-AF65-F5344CB8AC3E}">
        <p14:creationId xmlns:p14="http://schemas.microsoft.com/office/powerpoint/2010/main" val="1462365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27584" y="404664"/>
            <a:ext cx="4533900" cy="1790700"/>
          </a:xfrm>
          <a:prstGeom prst="rect">
            <a:avLst/>
          </a:prstGeom>
        </p:spPr>
      </p:pic>
      <p:sp>
        <p:nvSpPr>
          <p:cNvPr id="9" name="TextBox 8"/>
          <p:cNvSpPr txBox="1"/>
          <p:nvPr/>
        </p:nvSpPr>
        <p:spPr>
          <a:xfrm>
            <a:off x="683568" y="6421978"/>
            <a:ext cx="6264696" cy="369332"/>
          </a:xfrm>
          <a:prstGeom prst="rect">
            <a:avLst/>
          </a:prstGeom>
          <a:noFill/>
        </p:spPr>
        <p:txBody>
          <a:bodyPr wrap="square" rtlCol="0">
            <a:spAutoFit/>
          </a:bodyPr>
          <a:lstStyle/>
          <a:p>
            <a:r>
              <a:rPr lang="en-US" dirty="0"/>
              <a:t>https://</a:t>
            </a:r>
            <a:r>
              <a:rPr lang="en-US" dirty="0" err="1"/>
              <a:t>www.youtube.com</a:t>
            </a:r>
            <a:r>
              <a:rPr lang="en-US" dirty="0"/>
              <a:t>/</a:t>
            </a:r>
            <a:r>
              <a:rPr lang="en-US" dirty="0" err="1"/>
              <a:t>watch?v</a:t>
            </a:r>
            <a:r>
              <a:rPr lang="en-US" dirty="0"/>
              <a:t>=QaZkX7FW8QU</a:t>
            </a:r>
          </a:p>
        </p:txBody>
      </p:sp>
    </p:spTree>
    <p:extLst>
      <p:ext uri="{BB962C8B-B14F-4D97-AF65-F5344CB8AC3E}">
        <p14:creationId xmlns:p14="http://schemas.microsoft.com/office/powerpoint/2010/main" val="463461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1 at 09.41.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0" y="1"/>
            <a:ext cx="7396922" cy="2370361"/>
          </a:xfrm>
          <a:prstGeom prst="rect">
            <a:avLst/>
          </a:prstGeom>
        </p:spPr>
      </p:pic>
      <p:sp>
        <p:nvSpPr>
          <p:cNvPr id="5" name="TextBox 4"/>
          <p:cNvSpPr txBox="1"/>
          <p:nvPr/>
        </p:nvSpPr>
        <p:spPr>
          <a:xfrm>
            <a:off x="144016" y="2104395"/>
            <a:ext cx="8892480" cy="4708981"/>
          </a:xfrm>
          <a:prstGeom prst="rect">
            <a:avLst/>
          </a:prstGeom>
          <a:noFill/>
        </p:spPr>
        <p:txBody>
          <a:bodyPr wrap="square" rtlCol="0">
            <a:spAutoFit/>
          </a:bodyPr>
          <a:lstStyle/>
          <a:p>
            <a:pPr marL="285750" indent="-285750">
              <a:buFont typeface="Arial"/>
              <a:buChar char="•"/>
            </a:pPr>
            <a:r>
              <a:rPr lang="en-US" sz="2000" dirty="0"/>
              <a:t>Founded in 1938, Marvel Comics initially struggled in a red ocean producing primarily me-to knock-off comic books</a:t>
            </a:r>
          </a:p>
          <a:p>
            <a:endParaRPr lang="en-US" sz="2000" dirty="0"/>
          </a:p>
          <a:p>
            <a:pPr marL="285750" indent="-285750">
              <a:buFont typeface="Arial"/>
              <a:buChar char="•"/>
            </a:pPr>
            <a:r>
              <a:rPr lang="en-US" sz="2000" dirty="0"/>
              <a:t>In the early 1960’s Marvel does a blue ocean turn by focusing on noncustomer college students – inventing new characters that were human 1</a:t>
            </a:r>
            <a:r>
              <a:rPr lang="en-US" sz="2000" baseline="30000" dirty="0"/>
              <a:t>st</a:t>
            </a:r>
            <a:r>
              <a:rPr lang="en-US" sz="2000" dirty="0"/>
              <a:t> and heroes 2</a:t>
            </a:r>
            <a:r>
              <a:rPr lang="en-US" sz="2000" baseline="30000" dirty="0"/>
              <a:t>nd</a:t>
            </a:r>
            <a:r>
              <a:rPr lang="en-US" sz="2000" dirty="0"/>
              <a:t> (Spiderman, Iron Man</a:t>
            </a:r>
            <a:r>
              <a:rPr lang="is-IS" sz="2000" dirty="0"/>
              <a:t>…)</a:t>
            </a:r>
          </a:p>
          <a:p>
            <a:pPr marL="285750" indent="-285750">
              <a:buFont typeface="Arial"/>
              <a:buChar char="•"/>
            </a:pPr>
            <a:endParaRPr lang="is-IS" sz="2000" dirty="0"/>
          </a:p>
          <a:p>
            <a:pPr marL="285750" indent="-285750">
              <a:buFont typeface="Arial"/>
              <a:buChar char="•"/>
            </a:pPr>
            <a:r>
              <a:rPr lang="en-US" sz="2000" dirty="0"/>
              <a:t>By the 1980’s the value extractors turned the business down and in 1996 they filled bankruptcy</a:t>
            </a:r>
          </a:p>
          <a:p>
            <a:pPr marL="285750" indent="-285750">
              <a:buFont typeface="Arial"/>
              <a:buChar char="•"/>
            </a:pPr>
            <a:endParaRPr lang="en-US" sz="2000" dirty="0"/>
          </a:p>
          <a:p>
            <a:pPr marL="285750" indent="-285750">
              <a:buFont typeface="Arial"/>
              <a:buChar char="•"/>
            </a:pPr>
            <a:r>
              <a:rPr lang="en-US" sz="2000" dirty="0"/>
              <a:t>In 1998 new management bought the company – licensed rights over best characters and implemented the most profitable movie franchise in history</a:t>
            </a:r>
          </a:p>
          <a:p>
            <a:pPr marL="285750" indent="-285750">
              <a:buFont typeface="Arial"/>
              <a:buChar char="•"/>
            </a:pPr>
            <a:endParaRPr lang="en-US" sz="2000" dirty="0"/>
          </a:p>
          <a:p>
            <a:pPr marL="285750" indent="-285750">
              <a:buFont typeface="Arial"/>
              <a:buChar char="•"/>
            </a:pPr>
            <a:r>
              <a:rPr lang="en-US" sz="2000" dirty="0"/>
              <a:t>After 10 years they were debt free and sold to Disney for $4.2Billion dollars!</a:t>
            </a:r>
          </a:p>
        </p:txBody>
      </p:sp>
    </p:spTree>
    <p:extLst>
      <p:ext uri="{BB962C8B-B14F-4D97-AF65-F5344CB8AC3E}">
        <p14:creationId xmlns:p14="http://schemas.microsoft.com/office/powerpoint/2010/main" val="399522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457200" y="1300163"/>
            <a:ext cx="8686800" cy="5557837"/>
          </a:xfrm>
        </p:spPr>
        <p:txBody>
          <a:bodyPr>
            <a:normAutofit fontScale="92500" lnSpcReduction="10000"/>
          </a:bodyPr>
          <a:lstStyle/>
          <a:p>
            <a:endParaRPr lang="en-US" dirty="0"/>
          </a:p>
          <a:p>
            <a:r>
              <a:rPr lang="en-US" dirty="0"/>
              <a:t>Built your 1</a:t>
            </a:r>
            <a:r>
              <a:rPr lang="en-US" baseline="30000" dirty="0"/>
              <a:t>st</a:t>
            </a:r>
            <a:r>
              <a:rPr lang="en-US" dirty="0"/>
              <a:t> BMC</a:t>
            </a:r>
          </a:p>
          <a:p>
            <a:r>
              <a:rPr lang="en-US" dirty="0"/>
              <a:t>Look at your CS </a:t>
            </a:r>
            <a:r>
              <a:rPr lang="mr-IN" dirty="0"/>
              <a:t>–</a:t>
            </a:r>
            <a:r>
              <a:rPr lang="en-US" dirty="0"/>
              <a:t> What can be value to them?</a:t>
            </a:r>
          </a:p>
          <a:p>
            <a:r>
              <a:rPr lang="en-US" dirty="0"/>
              <a:t>What are their Pains, Jobs and gains?</a:t>
            </a:r>
          </a:p>
          <a:p>
            <a:r>
              <a:rPr lang="en-US" dirty="0"/>
              <a:t>Build your Value Canvas!</a:t>
            </a:r>
          </a:p>
          <a:p>
            <a:endParaRPr lang="en-US" dirty="0"/>
          </a:p>
          <a:p>
            <a:r>
              <a:rPr lang="en-US" dirty="0"/>
              <a:t>What are your hypothesis? Define all possible!</a:t>
            </a:r>
          </a:p>
          <a:p>
            <a:pPr lvl="1"/>
            <a:r>
              <a:rPr lang="en-US" dirty="0"/>
              <a:t>Choose the 3 most important/risky ones!</a:t>
            </a:r>
          </a:p>
          <a:p>
            <a:endParaRPr lang="en-US" dirty="0"/>
          </a:p>
          <a:p>
            <a:r>
              <a:rPr lang="en-US" dirty="0"/>
              <a:t>If you can, interview someone that may be a client and LISTEN to their problems &amp; needs BEFORE presenting them the solution!</a:t>
            </a:r>
          </a:p>
        </p:txBody>
      </p:sp>
      <p:sp>
        <p:nvSpPr>
          <p:cNvPr id="4" name="CaixaDeTexto 3"/>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923965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HOMEWORK</a:t>
            </a:r>
          </a:p>
        </p:txBody>
      </p:sp>
      <p:sp>
        <p:nvSpPr>
          <p:cNvPr id="3" name="Content Placeholder 2"/>
          <p:cNvSpPr>
            <a:spLocks noGrp="1"/>
          </p:cNvSpPr>
          <p:nvPr>
            <p:ph idx="1"/>
          </p:nvPr>
        </p:nvSpPr>
        <p:spPr/>
        <p:txBody>
          <a:bodyPr>
            <a:normAutofit fontScale="92500"/>
          </a:bodyPr>
          <a:lstStyle/>
          <a:p>
            <a:pPr marL="550926" indent="-514350">
              <a:buAutoNum type="arabicPeriod"/>
            </a:pPr>
            <a:r>
              <a:rPr lang="en-GB" dirty="0">
                <a:solidFill>
                  <a:srgbClr val="000000"/>
                </a:solidFill>
              </a:rPr>
              <a:t>Get to know your industry and competitors</a:t>
            </a:r>
          </a:p>
          <a:p>
            <a:pPr marL="36576" indent="0">
              <a:buNone/>
            </a:pPr>
            <a:endParaRPr lang="en-GB" dirty="0">
              <a:solidFill>
                <a:srgbClr val="000000"/>
              </a:solidFill>
            </a:endParaRPr>
          </a:p>
          <a:p>
            <a:pPr marL="550926" indent="-514350">
              <a:buAutoNum type="arabicPeriod"/>
            </a:pPr>
            <a:r>
              <a:rPr lang="en-GB" dirty="0">
                <a:solidFill>
                  <a:srgbClr val="000000"/>
                </a:solidFill>
              </a:rPr>
              <a:t>Select the 2 most relevant ones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Compare your project to those competitors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Build your comparable value curve and learn your strategy/value</a:t>
            </a:r>
          </a:p>
        </p:txBody>
      </p:sp>
    </p:spTree>
    <p:extLst>
      <p:ext uri="{BB962C8B-B14F-4D97-AF65-F5344CB8AC3E}">
        <p14:creationId xmlns:p14="http://schemas.microsoft.com/office/powerpoint/2010/main" val="2435237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323528" y="1600200"/>
            <a:ext cx="8507288" cy="4525963"/>
          </a:xfrm>
        </p:spPr>
        <p:txBody>
          <a:bodyPr>
            <a:normAutofit fontScale="70000" lnSpcReduction="20000"/>
          </a:bodyPr>
          <a:lstStyle/>
          <a:p>
            <a:r>
              <a:rPr lang="en-US" dirty="0"/>
              <a:t>Prepare a </a:t>
            </a:r>
            <a:r>
              <a:rPr lang="en-US" dirty="0" err="1"/>
              <a:t>google</a:t>
            </a:r>
            <a:r>
              <a:rPr lang="en-US" dirty="0"/>
              <a:t> form </a:t>
            </a:r>
            <a:r>
              <a:rPr lang="en-US" dirty="0" err="1"/>
              <a:t>questionaire</a:t>
            </a:r>
            <a:endParaRPr lang="en-US" dirty="0"/>
          </a:p>
          <a:p>
            <a:pPr lvl="1"/>
            <a:r>
              <a:rPr lang="en-US" dirty="0"/>
              <a:t>Include this sentence in ALL your forms:</a:t>
            </a:r>
          </a:p>
          <a:p>
            <a:pPr marL="448056" lvl="1" indent="0">
              <a:buNone/>
            </a:pPr>
            <a:r>
              <a:rPr lang="en-US" dirty="0"/>
              <a:t>“</a:t>
            </a:r>
            <a:r>
              <a:rPr lang="en-US" i="1" dirty="0"/>
              <a:t>This is part of a student assignment for an entrepreneurial course in the FCUL, and the ideas, questions and all information herein contained is only theoretical and imaginary, not part of a yet real solution and it is of student’s entire responsibility. The purpose of this questionnaire is to listen to the market and potential customers needs on the bases of a fictional idea. We can assure you that every information here is maintained confidential and will solely be used with the purpose of getting statistical significant data.“ </a:t>
            </a:r>
          </a:p>
          <a:p>
            <a:pPr marL="448056" lvl="1" indent="0">
              <a:buNone/>
            </a:pPr>
            <a:endParaRPr lang="en-US" i="1" dirty="0"/>
          </a:p>
          <a:p>
            <a:pPr lvl="1"/>
            <a:r>
              <a:rPr lang="en-US" dirty="0"/>
              <a:t>Demographic info: name, age, degree, nationality, gender</a:t>
            </a:r>
            <a:r>
              <a:rPr lang="is-IS" dirty="0"/>
              <a:t>…</a:t>
            </a:r>
          </a:p>
          <a:p>
            <a:pPr lvl="1"/>
            <a:r>
              <a:rPr lang="is-IS" dirty="0"/>
              <a:t>Ask specific questions and provide optional answers (don’t do open questions)</a:t>
            </a:r>
          </a:p>
          <a:p>
            <a:pPr lvl="2"/>
            <a:r>
              <a:rPr lang="en-US" dirty="0"/>
              <a:t>E</a:t>
            </a:r>
            <a:r>
              <a:rPr lang="is-IS" dirty="0"/>
              <a:t>x: When you go to a new job outside your country what are the firts things you do?</a:t>
            </a:r>
          </a:p>
          <a:p>
            <a:pPr lvl="3"/>
            <a:r>
              <a:rPr lang="en-US" dirty="0"/>
              <a:t>A</a:t>
            </a:r>
            <a:r>
              <a:rPr lang="is-IS" dirty="0"/>
              <a:t>) look for a place</a:t>
            </a:r>
          </a:p>
          <a:p>
            <a:pPr lvl="3"/>
            <a:r>
              <a:rPr lang="en-US" dirty="0"/>
              <a:t>B</a:t>
            </a:r>
            <a:r>
              <a:rPr lang="is-IS" dirty="0"/>
              <a:t>) Know more about job</a:t>
            </a:r>
          </a:p>
          <a:p>
            <a:pPr lvl="3"/>
            <a:r>
              <a:rPr lang="is-IS" dirty="0"/>
              <a:t>c() learn the entry needs for that country...</a:t>
            </a:r>
            <a:endParaRPr lang="en-US" dirty="0"/>
          </a:p>
          <a:p>
            <a:endParaRPr lang="en-US" dirty="0"/>
          </a:p>
        </p:txBody>
      </p:sp>
    </p:spTree>
    <p:extLst>
      <p:ext uri="{BB962C8B-B14F-4D97-AF65-F5344CB8AC3E}">
        <p14:creationId xmlns:p14="http://schemas.microsoft.com/office/powerpoint/2010/main" val="493169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0" y="1696963"/>
            <a:ext cx="9144000" cy="3461418"/>
          </a:xfrm>
        </p:spPr>
        <p:txBody>
          <a:bodyPr>
            <a:normAutofit lnSpcReduction="10000"/>
          </a:bodyPr>
          <a:lstStyle/>
          <a:p>
            <a:r>
              <a:rPr lang="en-US" dirty="0"/>
              <a:t>Collect as many answers as you can – Facebook, LinkedIn, email to groups, phone calls, presence interviews </a:t>
            </a:r>
            <a:r>
              <a:rPr lang="en-US" dirty="0" err="1"/>
              <a:t>etc</a:t>
            </a:r>
            <a:r>
              <a:rPr lang="is-IS" dirty="0"/>
              <a:t>…</a:t>
            </a:r>
          </a:p>
          <a:p>
            <a:pPr marL="0" indent="0">
              <a:buNone/>
            </a:pPr>
            <a:endParaRPr lang="is-IS" dirty="0"/>
          </a:p>
          <a:p>
            <a:r>
              <a:rPr lang="is-IS" dirty="0"/>
              <a:t>Analyse the data with the google summary tool</a:t>
            </a:r>
          </a:p>
          <a:p>
            <a:pPr marL="0" indent="0">
              <a:buNone/>
            </a:pPr>
            <a:endParaRPr lang="is-IS" dirty="0"/>
          </a:p>
          <a:p>
            <a:r>
              <a:rPr lang="is-IS" dirty="0"/>
              <a:t>Validate or not validate your hypothesis!</a:t>
            </a:r>
            <a:endParaRPr lang="en-US" dirty="0"/>
          </a:p>
        </p:txBody>
      </p:sp>
    </p:spTree>
    <p:extLst>
      <p:ext uri="{BB962C8B-B14F-4D97-AF65-F5344CB8AC3E}">
        <p14:creationId xmlns:p14="http://schemas.microsoft.com/office/powerpoint/2010/main" val="2345943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7314" r="7314"/>
          <a:stretch>
            <a:fillRect/>
          </a:stretch>
        </p:blipFill>
        <p:spPr>
          <a:xfrm>
            <a:off x="0" y="241796"/>
            <a:ext cx="9144000" cy="5869045"/>
          </a:xfrm>
        </p:spPr>
      </p:pic>
      <p:sp>
        <p:nvSpPr>
          <p:cNvPr id="2" name="TextBox 1"/>
          <p:cNvSpPr txBox="1"/>
          <p:nvPr/>
        </p:nvSpPr>
        <p:spPr>
          <a:xfrm>
            <a:off x="1979712" y="622429"/>
            <a:ext cx="5616624" cy="646331"/>
          </a:xfrm>
          <a:prstGeom prst="rect">
            <a:avLst/>
          </a:prstGeom>
          <a:solidFill>
            <a:schemeClr val="bg1"/>
          </a:solidFill>
        </p:spPr>
        <p:txBody>
          <a:bodyPr wrap="square" rtlCol="0">
            <a:spAutoFit/>
          </a:bodyPr>
          <a:lstStyle/>
          <a:p>
            <a:pPr algn="ctr"/>
            <a:r>
              <a:rPr lang="en-US" sz="3600" b="1" dirty="0">
                <a:solidFill>
                  <a:srgbClr val="FF0000"/>
                </a:solidFill>
              </a:rPr>
              <a:t>VALUE PROPOSITION</a:t>
            </a:r>
          </a:p>
        </p:txBody>
      </p:sp>
    </p:spTree>
    <p:extLst>
      <p:ext uri="{BB962C8B-B14F-4D97-AF65-F5344CB8AC3E}">
        <p14:creationId xmlns:p14="http://schemas.microsoft.com/office/powerpoint/2010/main" val="308086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16632"/>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pt-PT" dirty="0"/>
              <a:t>INVENTIONS &amp; PROTECTION</a:t>
            </a:r>
            <a:endParaRPr lang="en-GB" dirty="0"/>
          </a:p>
        </p:txBody>
      </p:sp>
      <p:sp>
        <p:nvSpPr>
          <p:cNvPr id="5" name="Content Placeholder 2"/>
          <p:cNvSpPr txBox="1">
            <a:spLocks/>
          </p:cNvSpPr>
          <p:nvPr/>
        </p:nvSpPr>
        <p:spPr>
          <a:xfrm>
            <a:off x="339055" y="1361232"/>
            <a:ext cx="8123907" cy="4525963"/>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3200" dirty="0"/>
          </a:p>
          <a:p>
            <a:r>
              <a:rPr lang="en-US" sz="3200" dirty="0"/>
              <a:t>Protection guarantees some sort of exclusivity</a:t>
            </a:r>
          </a:p>
          <a:p>
            <a:pPr marL="36576" indent="0">
              <a:buNone/>
            </a:pPr>
            <a:endParaRPr lang="en-US" sz="3200" dirty="0"/>
          </a:p>
          <a:p>
            <a:pPr marL="36576" indent="0">
              <a:buNone/>
            </a:pPr>
            <a:endParaRPr lang="en-US" sz="3200" dirty="0"/>
          </a:p>
          <a:p>
            <a:pPr marL="36576" indent="0">
              <a:buNone/>
            </a:pPr>
            <a:endParaRPr lang="en-US" sz="3200" dirty="0"/>
          </a:p>
          <a:p>
            <a:r>
              <a:rPr lang="en-US" sz="3200" dirty="0"/>
              <a:t>Must we Protect EVERYTHING?</a:t>
            </a:r>
            <a:endParaRPr lang="en-GB" sz="3200" dirty="0"/>
          </a:p>
        </p:txBody>
      </p:sp>
    </p:spTree>
    <p:extLst>
      <p:ext uri="{BB962C8B-B14F-4D97-AF65-F5344CB8AC3E}">
        <p14:creationId xmlns:p14="http://schemas.microsoft.com/office/powerpoint/2010/main" val="4150084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spTree>
    <p:extLst>
      <p:ext uri="{BB962C8B-B14F-4D97-AF65-F5344CB8AC3E}">
        <p14:creationId xmlns:p14="http://schemas.microsoft.com/office/powerpoint/2010/main" val="2193246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577" y="1124744"/>
            <a:ext cx="9003927" cy="4429932"/>
          </a:xfrm>
          <a:prstGeom prst="rect">
            <a:avLst/>
          </a:prstGeom>
        </p:spPr>
      </p:pic>
    </p:spTree>
    <p:extLst>
      <p:ext uri="{BB962C8B-B14F-4D97-AF65-F5344CB8AC3E}">
        <p14:creationId xmlns:p14="http://schemas.microsoft.com/office/powerpoint/2010/main" val="790661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31212" cy="1447800"/>
          </a:xfrm>
        </p:spPr>
        <p:txBody>
          <a:bodyPr/>
          <a:lstStyle/>
          <a:p>
            <a:r>
              <a:rPr lang="en-GB" dirty="0"/>
              <a:t>PATENTS</a:t>
            </a:r>
          </a:p>
        </p:txBody>
      </p:sp>
      <p:sp>
        <p:nvSpPr>
          <p:cNvPr id="3" name="Content Placeholder 2"/>
          <p:cNvSpPr>
            <a:spLocks noGrp="1"/>
          </p:cNvSpPr>
          <p:nvPr>
            <p:ph idx="1"/>
          </p:nvPr>
        </p:nvSpPr>
        <p:spPr>
          <a:xfrm>
            <a:off x="228600" y="1447800"/>
            <a:ext cx="8763000" cy="4525963"/>
          </a:xfrm>
        </p:spPr>
        <p:txBody>
          <a:bodyPr/>
          <a:lstStyle/>
          <a:p>
            <a:r>
              <a:rPr lang="en-US" dirty="0"/>
              <a:t>A patent is a monopolist right given to the inventor for a period of up to 20 years, depending on national laws, that is restricted to the details and claims defined in the patent’s document.</a:t>
            </a:r>
          </a:p>
          <a:p>
            <a:pPr>
              <a:buNone/>
            </a:pPr>
            <a:endParaRPr lang="en-US" dirty="0"/>
          </a:p>
          <a:p>
            <a:r>
              <a:rPr lang="en-US" dirty="0"/>
              <a:t>Only new, inventive and industrially suitable inventions can be patented.</a:t>
            </a:r>
            <a:endParaRPr lang="en-GB" dirty="0"/>
          </a:p>
        </p:txBody>
      </p:sp>
    </p:spTree>
    <p:extLst>
      <p:ext uri="{BB962C8B-B14F-4D97-AF65-F5344CB8AC3E}">
        <p14:creationId xmlns:p14="http://schemas.microsoft.com/office/powerpoint/2010/main" val="985756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000"/>
            <a:ext cx="9144000" cy="5575905"/>
          </a:xfrm>
          <a:prstGeom prst="rect">
            <a:avLst/>
          </a:prstGeom>
        </p:spPr>
      </p:pic>
    </p:spTree>
    <p:extLst>
      <p:ext uri="{BB962C8B-B14F-4D97-AF65-F5344CB8AC3E}">
        <p14:creationId xmlns:p14="http://schemas.microsoft.com/office/powerpoint/2010/main" val="3425056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0"/>
            <a:ext cx="7704571" cy="6858000"/>
          </a:xfrm>
          <a:prstGeom prst="rect">
            <a:avLst/>
          </a:prstGeom>
        </p:spPr>
      </p:pic>
    </p:spTree>
    <p:extLst>
      <p:ext uri="{BB962C8B-B14F-4D97-AF65-F5344CB8AC3E}">
        <p14:creationId xmlns:p14="http://schemas.microsoft.com/office/powerpoint/2010/main" val="1530948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PATENTS</a:t>
            </a:r>
            <a:endParaRPr lang="en-US" dirty="0"/>
          </a:p>
        </p:txBody>
      </p:sp>
      <p:pic>
        <p:nvPicPr>
          <p:cNvPr id="4" name="Picture 3"/>
          <p:cNvPicPr>
            <a:picLocks noChangeAspect="1"/>
          </p:cNvPicPr>
          <p:nvPr/>
        </p:nvPicPr>
        <p:blipFill>
          <a:blip r:embed="rId2"/>
          <a:stretch>
            <a:fillRect/>
          </a:stretch>
        </p:blipFill>
        <p:spPr>
          <a:xfrm>
            <a:off x="1691680" y="1268760"/>
            <a:ext cx="5173128" cy="5485550"/>
          </a:xfrm>
          <a:prstGeom prst="rect">
            <a:avLst/>
          </a:prstGeom>
        </p:spPr>
      </p:pic>
    </p:spTree>
    <p:extLst>
      <p:ext uri="{BB962C8B-B14F-4D97-AF65-F5344CB8AC3E}">
        <p14:creationId xmlns:p14="http://schemas.microsoft.com/office/powerpoint/2010/main" val="2659223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What can NOT be patented:</a:t>
            </a:r>
          </a:p>
          <a:p>
            <a:pPr lvl="1"/>
            <a:r>
              <a:rPr lang="en-US" dirty="0"/>
              <a:t>Live organisms</a:t>
            </a:r>
          </a:p>
          <a:p>
            <a:pPr lvl="1"/>
            <a:r>
              <a:rPr lang="en-US" dirty="0"/>
              <a:t>Original DNA sequences/genes</a:t>
            </a:r>
          </a:p>
          <a:p>
            <a:pPr lvl="1"/>
            <a:r>
              <a:rPr lang="en-US" dirty="0"/>
              <a:t>Anything in nature</a:t>
            </a:r>
          </a:p>
          <a:p>
            <a:pPr lvl="1"/>
            <a:r>
              <a:rPr lang="en-US" dirty="0"/>
              <a:t>Software</a:t>
            </a:r>
          </a:p>
          <a:p>
            <a:pPr lvl="1"/>
            <a:endParaRPr lang="en-US" dirty="0"/>
          </a:p>
          <a:p>
            <a:r>
              <a:rPr lang="en-US" dirty="0"/>
              <a:t>What CAN be patented:</a:t>
            </a:r>
          </a:p>
          <a:p>
            <a:pPr lvl="1"/>
            <a:r>
              <a:rPr lang="en-US" dirty="0"/>
              <a:t>Uses/production methods of live organisms</a:t>
            </a:r>
          </a:p>
          <a:p>
            <a:pPr lvl="1"/>
            <a:r>
              <a:rPr lang="en-US" dirty="0"/>
              <a:t>Modified/recombinant DNA sequences, vectors and methods</a:t>
            </a:r>
          </a:p>
          <a:p>
            <a:pPr lvl="1"/>
            <a:r>
              <a:rPr lang="en-US" dirty="0"/>
              <a:t>Anything that is modified from nature</a:t>
            </a:r>
          </a:p>
          <a:p>
            <a:pPr lvl="1"/>
            <a:r>
              <a:rPr lang="en-US" dirty="0"/>
              <a:t>Usage of a code/algorithm</a:t>
            </a:r>
          </a:p>
          <a:p>
            <a:pPr lvl="1"/>
            <a:endParaRPr lang="en-US" dirty="0"/>
          </a:p>
          <a:p>
            <a:pPr lvl="1"/>
            <a:endParaRPr lang="en-US" dirty="0"/>
          </a:p>
          <a:p>
            <a:pPr lvl="2"/>
            <a:endParaRPr lang="en-US" dirty="0"/>
          </a:p>
          <a:p>
            <a:pPr lvl="2"/>
            <a:endParaRPr lang="en-US"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PATENTS</a:t>
            </a:r>
          </a:p>
        </p:txBody>
      </p:sp>
    </p:spTree>
    <p:extLst>
      <p:ext uri="{BB962C8B-B14F-4D97-AF65-F5344CB8AC3E}">
        <p14:creationId xmlns:p14="http://schemas.microsoft.com/office/powerpoint/2010/main" val="172575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2"/>
              </a:rPr>
              <a:t>www.inpi.pt</a:t>
            </a:r>
            <a:endParaRPr lang="en-GB" dirty="0"/>
          </a:p>
          <a:p>
            <a:endParaRPr lang="en-GB" dirty="0"/>
          </a:p>
          <a:p>
            <a:r>
              <a:rPr lang="en-GB" dirty="0">
                <a:hlinkClick r:id="rId3"/>
              </a:rPr>
              <a:t>www.wipo.com</a:t>
            </a:r>
            <a:endParaRPr lang="en-GB" dirty="0"/>
          </a:p>
          <a:p>
            <a:endParaRPr lang="en-GB" dirty="0"/>
          </a:p>
          <a:p>
            <a:r>
              <a:rPr lang="en-GB" dirty="0">
                <a:hlinkClick r:id="rId4"/>
              </a:rPr>
              <a:t>https://www.epo.org/index.html</a:t>
            </a:r>
            <a:endParaRPr lang="en-GB" dirty="0"/>
          </a:p>
          <a:p>
            <a:endParaRPr lang="en-GB" dirty="0"/>
          </a:p>
          <a:p>
            <a:pPr>
              <a:buNone/>
            </a:pPr>
            <a:endParaRPr lang="en-GB"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p>
            <a:pPr lvl="0" defTabSz="914400">
              <a:spcBef>
                <a:spcPct val="0"/>
              </a:spcBef>
              <a:defRPr/>
            </a:pPr>
            <a:r>
              <a:rPr lang="en-GB" sz="4800" dirty="0"/>
              <a:t>PATENTS DATABASES</a:t>
            </a:r>
            <a:endParaRPr kumimoji="0" lang="en-GB" sz="4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28133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764" y="0"/>
            <a:ext cx="6840760" cy="6655875"/>
          </a:xfrm>
          <a:prstGeom prst="rect">
            <a:avLst/>
          </a:prstGeom>
        </p:spPr>
      </p:pic>
    </p:spTree>
    <p:extLst>
      <p:ext uri="{BB962C8B-B14F-4D97-AF65-F5344CB8AC3E}">
        <p14:creationId xmlns:p14="http://schemas.microsoft.com/office/powerpoint/2010/main" val="166616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 y="476672"/>
            <a:ext cx="9144000" cy="4288589"/>
          </a:xfrm>
          <a:prstGeom prst="rect">
            <a:avLst/>
          </a:prstGeom>
        </p:spPr>
      </p:pic>
      <p:sp>
        <p:nvSpPr>
          <p:cNvPr id="4" name="TextBox 3"/>
          <p:cNvSpPr txBox="1"/>
          <p:nvPr/>
        </p:nvSpPr>
        <p:spPr>
          <a:xfrm>
            <a:off x="1812150" y="526644"/>
            <a:ext cx="5281565" cy="584776"/>
          </a:xfrm>
          <a:prstGeom prst="rect">
            <a:avLst/>
          </a:prstGeom>
          <a:solidFill>
            <a:srgbClr val="FFFFFF"/>
          </a:solidFill>
        </p:spPr>
        <p:txBody>
          <a:bodyPr wrap="square" rtlCol="0">
            <a:spAutoFit/>
          </a:bodyPr>
          <a:lstStyle/>
          <a:p>
            <a:pPr algn="ctr"/>
            <a:r>
              <a:rPr lang="en-US" sz="3200" b="1" dirty="0">
                <a:solidFill>
                  <a:srgbClr val="FF0000"/>
                </a:solidFill>
                <a:latin typeface="Calibri"/>
              </a:rPr>
              <a:t>VALUE PROPOSITION</a:t>
            </a:r>
          </a:p>
        </p:txBody>
      </p:sp>
      <p:sp>
        <p:nvSpPr>
          <p:cNvPr id="5" name="TextBox 4"/>
          <p:cNvSpPr txBox="1"/>
          <p:nvPr/>
        </p:nvSpPr>
        <p:spPr>
          <a:xfrm>
            <a:off x="4419868" y="1579935"/>
            <a:ext cx="4671864" cy="2677656"/>
          </a:xfrm>
          <a:prstGeom prst="rect">
            <a:avLst/>
          </a:prstGeom>
          <a:solidFill>
            <a:srgbClr val="FFFFFF"/>
          </a:solidFill>
        </p:spPr>
        <p:txBody>
          <a:bodyPr wrap="square" rtlCol="0">
            <a:spAutoFit/>
          </a:bodyPr>
          <a:lstStyle/>
          <a:p>
            <a:pPr marL="342900" indent="-342900">
              <a:buClr>
                <a:srgbClr val="FF0000"/>
              </a:buClr>
              <a:buSzPct val="150000"/>
              <a:buFont typeface="Arial"/>
              <a:buChar char="•"/>
            </a:pPr>
            <a:r>
              <a:rPr lang="en-US" sz="2400" dirty="0">
                <a:solidFill>
                  <a:prstClr val="black"/>
                </a:solidFill>
                <a:latin typeface="Calibri"/>
              </a:rPr>
              <a:t>What problem/pain are we trying to solve?</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solution are we offering?</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is the value in our solution?</a:t>
            </a:r>
          </a:p>
        </p:txBody>
      </p:sp>
    </p:spTree>
    <p:extLst>
      <p:ext uri="{BB962C8B-B14F-4D97-AF65-F5344CB8AC3E}">
        <p14:creationId xmlns:p14="http://schemas.microsoft.com/office/powerpoint/2010/main" val="4236417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1980"/>
          </a:xfrm>
          <a:prstGeom prst="rect">
            <a:avLst/>
          </a:prstGeom>
        </p:spPr>
      </p:pic>
    </p:spTree>
    <p:extLst>
      <p:ext uri="{BB962C8B-B14F-4D97-AF65-F5344CB8AC3E}">
        <p14:creationId xmlns:p14="http://schemas.microsoft.com/office/powerpoint/2010/main" val="3819082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spTree>
    <p:extLst>
      <p:ext uri="{BB962C8B-B14F-4D97-AF65-F5344CB8AC3E}">
        <p14:creationId xmlns:p14="http://schemas.microsoft.com/office/powerpoint/2010/main" val="4256936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442065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All the rights over R&amp;D performed in UL belong to UL</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has the right to be recognised as so in any IP piece or communication (or not if he/she desires so)</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shall communicate the invention to UL (Via TT@UL) maximum 1 month after invention was made</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316598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spTree>
    <p:extLst>
      <p:ext uri="{BB962C8B-B14F-4D97-AF65-F5344CB8AC3E}">
        <p14:creationId xmlns:p14="http://schemas.microsoft.com/office/powerpoint/2010/main" val="22372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1348" y="1196752"/>
            <a:ext cx="7001259" cy="5174709"/>
          </a:xfrm>
          <a:prstGeom prst="rect">
            <a:avLst/>
          </a:prstGeom>
        </p:spPr>
      </p:pic>
      <p:sp>
        <p:nvSpPr>
          <p:cNvPr id="5" name="TextBox 4"/>
          <p:cNvSpPr txBox="1"/>
          <p:nvPr/>
        </p:nvSpPr>
        <p:spPr>
          <a:xfrm>
            <a:off x="3203848" y="6597352"/>
            <a:ext cx="5904656" cy="246221"/>
          </a:xfrm>
          <a:prstGeom prst="rect">
            <a:avLst/>
          </a:prstGeom>
          <a:noFill/>
        </p:spPr>
        <p:txBody>
          <a:bodyPr wrap="square" rtlCol="0">
            <a:spAutoFit/>
          </a:bodyPr>
          <a:lstStyle/>
          <a:p>
            <a:pPr algn="r"/>
            <a:r>
              <a:rPr lang="en-GB" sz="1000" i="1" dirty="0">
                <a:solidFill>
                  <a:prstClr val="black"/>
                </a:solidFill>
                <a:latin typeface="Arial"/>
              </a:rPr>
              <a:t>in: </a:t>
            </a:r>
            <a:r>
              <a:rPr lang="en-GB" sz="1000" dirty="0">
                <a:solidFill>
                  <a:prstClr val="black"/>
                </a:solidFill>
                <a:latin typeface="Arial"/>
              </a:rPr>
              <a:t>Business Model Generation, Alex </a:t>
            </a:r>
            <a:r>
              <a:rPr lang="en-GB" sz="1000" dirty="0" err="1">
                <a:solidFill>
                  <a:prstClr val="black"/>
                </a:solidFill>
                <a:latin typeface="Arial"/>
              </a:rPr>
              <a:t>Osterwalder</a:t>
            </a:r>
            <a:r>
              <a:rPr lang="en-GB" sz="1000" dirty="0">
                <a:solidFill>
                  <a:prstClr val="black"/>
                </a:solidFill>
                <a:latin typeface="Arial"/>
              </a:rPr>
              <a:t> &amp; Yves </a:t>
            </a:r>
            <a:r>
              <a:rPr lang="en-GB" sz="1000" dirty="0" err="1">
                <a:solidFill>
                  <a:prstClr val="black"/>
                </a:solidFill>
                <a:latin typeface="Arial"/>
              </a:rPr>
              <a:t>Pigneur</a:t>
            </a:r>
            <a:r>
              <a:rPr lang="en-GB" sz="1000" dirty="0">
                <a:solidFill>
                  <a:prstClr val="black"/>
                </a:solidFill>
                <a:latin typeface="Arial"/>
              </a:rPr>
              <a:t>, 2009 </a:t>
            </a:r>
          </a:p>
        </p:txBody>
      </p:sp>
      <p:sp>
        <p:nvSpPr>
          <p:cNvPr id="6"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solidFill>
                  <a:prstClr val="black"/>
                </a:solidFill>
                <a:latin typeface="Franklin Gothic Book"/>
              </a:rPr>
              <a:t>BUSINESS MODEL CANVAS</a:t>
            </a:r>
          </a:p>
        </p:txBody>
      </p:sp>
      <p:sp>
        <p:nvSpPr>
          <p:cNvPr id="2" name="Rectangle 1"/>
          <p:cNvSpPr/>
          <p:nvPr/>
        </p:nvSpPr>
        <p:spPr>
          <a:xfrm>
            <a:off x="3779912" y="1259632"/>
            <a:ext cx="1224136" cy="31774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aixaDeTexto 6"/>
          <p:cNvSpPr txBox="1"/>
          <p:nvPr/>
        </p:nvSpPr>
        <p:spPr>
          <a:xfrm>
            <a:off x="-682671" y="6566574"/>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4755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7314" r="7314"/>
          <a:stretch>
            <a:fillRect/>
          </a:stretch>
        </p:blipFill>
        <p:spPr>
          <a:xfrm>
            <a:off x="0" y="241796"/>
            <a:ext cx="9144000" cy="5869045"/>
          </a:xfrm>
        </p:spPr>
      </p:pic>
      <p:sp>
        <p:nvSpPr>
          <p:cNvPr id="2" name="TextBox 1"/>
          <p:cNvSpPr txBox="1"/>
          <p:nvPr/>
        </p:nvSpPr>
        <p:spPr>
          <a:xfrm>
            <a:off x="1979712" y="622429"/>
            <a:ext cx="5616624" cy="646331"/>
          </a:xfrm>
          <a:prstGeom prst="rect">
            <a:avLst/>
          </a:prstGeom>
          <a:solidFill>
            <a:schemeClr val="bg1"/>
          </a:solidFill>
        </p:spPr>
        <p:txBody>
          <a:bodyPr wrap="square" rtlCol="0">
            <a:spAutoFit/>
          </a:bodyPr>
          <a:lstStyle/>
          <a:p>
            <a:pPr algn="ctr"/>
            <a:r>
              <a:rPr lang="en-US" sz="3600" b="1" dirty="0">
                <a:solidFill>
                  <a:srgbClr val="FF0000"/>
                </a:solidFill>
              </a:rPr>
              <a:t>VALUE PROPOSITION</a:t>
            </a:r>
          </a:p>
        </p:txBody>
      </p:sp>
      <p:sp>
        <p:nvSpPr>
          <p:cNvPr id="5" name="CaixaDeTexto 4"/>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76082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 y="476672"/>
            <a:ext cx="9144000" cy="4288589"/>
          </a:xfrm>
          <a:prstGeom prst="rect">
            <a:avLst/>
          </a:prstGeom>
        </p:spPr>
      </p:pic>
      <p:sp>
        <p:nvSpPr>
          <p:cNvPr id="4" name="TextBox 3"/>
          <p:cNvSpPr txBox="1"/>
          <p:nvPr/>
        </p:nvSpPr>
        <p:spPr>
          <a:xfrm>
            <a:off x="1812150" y="526644"/>
            <a:ext cx="5281565" cy="584776"/>
          </a:xfrm>
          <a:prstGeom prst="rect">
            <a:avLst/>
          </a:prstGeom>
          <a:solidFill>
            <a:srgbClr val="FFFFFF"/>
          </a:solidFill>
        </p:spPr>
        <p:txBody>
          <a:bodyPr wrap="square" rtlCol="0">
            <a:spAutoFit/>
          </a:bodyPr>
          <a:lstStyle/>
          <a:p>
            <a:pPr algn="ctr"/>
            <a:r>
              <a:rPr lang="en-US" sz="3200" b="1" dirty="0">
                <a:solidFill>
                  <a:srgbClr val="FF0000"/>
                </a:solidFill>
                <a:latin typeface="Calibri"/>
              </a:rPr>
              <a:t>VALUE PROPOSITION</a:t>
            </a:r>
          </a:p>
        </p:txBody>
      </p:sp>
      <p:sp>
        <p:nvSpPr>
          <p:cNvPr id="5" name="TextBox 4"/>
          <p:cNvSpPr txBox="1"/>
          <p:nvPr/>
        </p:nvSpPr>
        <p:spPr>
          <a:xfrm>
            <a:off x="4419868" y="1579935"/>
            <a:ext cx="4671864" cy="2677656"/>
          </a:xfrm>
          <a:prstGeom prst="rect">
            <a:avLst/>
          </a:prstGeom>
          <a:solidFill>
            <a:srgbClr val="FFFFFF"/>
          </a:solidFill>
        </p:spPr>
        <p:txBody>
          <a:bodyPr wrap="square" rtlCol="0">
            <a:spAutoFit/>
          </a:bodyPr>
          <a:lstStyle/>
          <a:p>
            <a:pPr marL="342900" indent="-342900">
              <a:buClr>
                <a:srgbClr val="FF0000"/>
              </a:buClr>
              <a:buSzPct val="150000"/>
              <a:buFont typeface="Arial"/>
              <a:buChar char="•"/>
            </a:pPr>
            <a:r>
              <a:rPr lang="en-US" sz="2400" dirty="0">
                <a:solidFill>
                  <a:prstClr val="black"/>
                </a:solidFill>
                <a:latin typeface="Calibri"/>
              </a:rPr>
              <a:t>What problem/pain are we trying to solve?</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solution are we offering?</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is the value in our solution?</a:t>
            </a:r>
          </a:p>
        </p:txBody>
      </p:sp>
      <p:sp>
        <p:nvSpPr>
          <p:cNvPr id="6" name="CaixaDeTexto 5"/>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794042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Imagem 3"/>
          <p:cNvPicPr>
            <a:picLocks noChangeAspect="1"/>
          </p:cNvPicPr>
          <p:nvPr/>
        </p:nvPicPr>
        <p:blipFill>
          <a:blip r:embed="rId3">
            <a:alphaModFix amt="18000"/>
          </a:blip>
          <a:stretch>
            <a:fillRect/>
          </a:stretch>
        </p:blipFill>
        <p:spPr>
          <a:xfrm>
            <a:off x="0" y="0"/>
            <a:ext cx="9144000" cy="6858000"/>
          </a:xfrm>
          <a:prstGeom prst="rect">
            <a:avLst/>
          </a:prstGeom>
        </p:spPr>
      </p:pic>
      <p:sp>
        <p:nvSpPr>
          <p:cNvPr id="3" name="Retângulo 2"/>
          <p:cNvSpPr/>
          <p:nvPr/>
        </p:nvSpPr>
        <p:spPr>
          <a:xfrm>
            <a:off x="668741" y="1351508"/>
            <a:ext cx="7806518" cy="4247317"/>
          </a:xfrm>
          <a:prstGeom prst="rect">
            <a:avLst/>
          </a:prstGeom>
          <a:solidFill>
            <a:schemeClr val="bg1">
              <a:alpha val="95000"/>
            </a:schemeClr>
          </a:solidFill>
        </p:spPr>
        <p:txBody>
          <a:bodyPr wrap="square">
            <a:spAutoFit/>
          </a:bodyPr>
          <a:lstStyle/>
          <a:p>
            <a:pPr algn="just">
              <a:lnSpc>
                <a:spcPct val="150000"/>
              </a:lnSpc>
            </a:pPr>
            <a:r>
              <a:rPr lang="pt-PT" sz="4000" dirty="0">
                <a:solidFill>
                  <a:srgbClr val="165BA0"/>
                </a:solidFill>
                <a:latin typeface="Franklin Gothic Book" charset="0"/>
                <a:ea typeface="Franklin Gothic Book" charset="0"/>
                <a:cs typeface="Franklin Gothic Book" charset="0"/>
              </a:rPr>
              <a:t>VALUE PROPOSITION</a:t>
            </a:r>
            <a:endParaRPr lang="pt-PT" sz="4000" dirty="0">
              <a:latin typeface="Franklin Gothic Book" charset="0"/>
              <a:ea typeface="Franklin Gothic Book" charset="0"/>
              <a:cs typeface="Franklin Gothic Book" charset="0"/>
            </a:endParaRPr>
          </a:p>
          <a:p>
            <a:pPr>
              <a:lnSpc>
                <a:spcPct val="150000"/>
              </a:lnSpc>
            </a:pPr>
            <a:r>
              <a:rPr lang="pt-PT" sz="2800" dirty="0" err="1">
                <a:latin typeface="Arial" charset="0"/>
                <a:ea typeface="Arial" charset="0"/>
                <a:cs typeface="Arial" charset="0"/>
              </a:rPr>
              <a:t>It’s</a:t>
            </a:r>
            <a:r>
              <a:rPr lang="pt-PT" sz="2800" dirty="0">
                <a:latin typeface="Arial" charset="0"/>
                <a:ea typeface="Arial" charset="0"/>
                <a:cs typeface="Arial" charset="0"/>
              </a:rPr>
              <a:t> </a:t>
            </a:r>
            <a:r>
              <a:rPr lang="pt-PT" sz="2800" dirty="0" err="1">
                <a:latin typeface="Arial" charset="0"/>
                <a:ea typeface="Arial" charset="0"/>
                <a:cs typeface="Arial" charset="0"/>
              </a:rPr>
              <a:t>what</a:t>
            </a:r>
            <a:r>
              <a:rPr lang="pt-PT" sz="2800" dirty="0">
                <a:latin typeface="Arial" charset="0"/>
                <a:ea typeface="Arial" charset="0"/>
                <a:cs typeface="Arial" charset="0"/>
              </a:rPr>
              <a:t> </a:t>
            </a:r>
            <a:r>
              <a:rPr lang="pt-PT" sz="2800" dirty="0" err="1">
                <a:latin typeface="Arial" charset="0"/>
                <a:ea typeface="Arial" charset="0"/>
                <a:cs typeface="Arial" charset="0"/>
              </a:rPr>
              <a:t>explains</a:t>
            </a:r>
            <a:r>
              <a:rPr lang="pt-PT" sz="2800" dirty="0">
                <a:latin typeface="Arial" charset="0"/>
                <a:ea typeface="Arial" charset="0"/>
                <a:cs typeface="Arial" charset="0"/>
              </a:rPr>
              <a:t> </a:t>
            </a:r>
            <a:r>
              <a:rPr lang="pt-PT" sz="2800" dirty="0" err="1">
                <a:latin typeface="Arial" charset="0"/>
                <a:ea typeface="Arial" charset="0"/>
                <a:cs typeface="Arial" charset="0"/>
              </a:rPr>
              <a:t>the</a:t>
            </a:r>
            <a:r>
              <a:rPr lang="pt-PT" sz="2800" dirty="0">
                <a:latin typeface="Arial" charset="0"/>
                <a:ea typeface="Arial" charset="0"/>
                <a:cs typeface="Arial" charset="0"/>
              </a:rPr>
              <a:t> </a:t>
            </a:r>
            <a:r>
              <a:rPr lang="pt-PT" sz="2800" b="1" dirty="0" err="1">
                <a:latin typeface="Arial" charset="0"/>
                <a:ea typeface="Arial" charset="0"/>
                <a:cs typeface="Arial" charset="0"/>
              </a:rPr>
              <a:t>benefits</a:t>
            </a:r>
            <a:r>
              <a:rPr lang="pt-PT" sz="2800" dirty="0">
                <a:latin typeface="Arial" charset="0"/>
                <a:ea typeface="Arial" charset="0"/>
                <a:cs typeface="Arial" charset="0"/>
              </a:rPr>
              <a:t> I </a:t>
            </a:r>
            <a:r>
              <a:rPr lang="pt-PT" sz="2800" dirty="0" err="1">
                <a:latin typeface="Arial" charset="0"/>
                <a:ea typeface="Arial" charset="0"/>
                <a:cs typeface="Arial" charset="0"/>
              </a:rPr>
              <a:t>am</a:t>
            </a:r>
            <a:r>
              <a:rPr lang="pt-PT" sz="2800" dirty="0">
                <a:latin typeface="Arial" charset="0"/>
                <a:ea typeface="Arial" charset="0"/>
                <a:cs typeface="Arial" charset="0"/>
              </a:rPr>
              <a:t> </a:t>
            </a:r>
            <a:r>
              <a:rPr lang="pt-PT" sz="2800" dirty="0" err="1">
                <a:latin typeface="Arial" charset="0"/>
                <a:ea typeface="Arial" charset="0"/>
                <a:cs typeface="Arial" charset="0"/>
              </a:rPr>
              <a:t>generating</a:t>
            </a:r>
            <a:r>
              <a:rPr lang="pt-PT" sz="2800" dirty="0">
                <a:latin typeface="Arial" charset="0"/>
                <a:ea typeface="Arial" charset="0"/>
                <a:cs typeface="Arial" charset="0"/>
              </a:rPr>
              <a:t> for </a:t>
            </a:r>
            <a:r>
              <a:rPr lang="pt-PT" sz="2800" dirty="0" err="1">
                <a:latin typeface="Arial" charset="0"/>
                <a:ea typeface="Arial" charset="0"/>
                <a:cs typeface="Arial" charset="0"/>
              </a:rPr>
              <a:t>my</a:t>
            </a:r>
            <a:r>
              <a:rPr lang="pt-PT" sz="2800" dirty="0">
                <a:latin typeface="Arial" charset="0"/>
                <a:ea typeface="Arial" charset="0"/>
                <a:cs typeface="Arial" charset="0"/>
              </a:rPr>
              <a:t> </a:t>
            </a:r>
            <a:r>
              <a:rPr lang="pt-PT" sz="2800" b="1" dirty="0" err="1">
                <a:latin typeface="Arial" charset="0"/>
                <a:ea typeface="Arial" charset="0"/>
                <a:cs typeface="Arial" charset="0"/>
              </a:rPr>
              <a:t>customers</a:t>
            </a:r>
            <a:r>
              <a:rPr lang="pt-PT" sz="2800" b="1" dirty="0">
                <a:latin typeface="Arial" charset="0"/>
                <a:ea typeface="Arial" charset="0"/>
                <a:cs typeface="Arial" charset="0"/>
              </a:rPr>
              <a:t>/</a:t>
            </a:r>
            <a:r>
              <a:rPr lang="pt-PT" sz="2800" b="1" dirty="0" err="1">
                <a:latin typeface="Arial" charset="0"/>
                <a:ea typeface="Arial" charset="0"/>
                <a:cs typeface="Arial" charset="0"/>
              </a:rPr>
              <a:t>users</a:t>
            </a:r>
            <a:r>
              <a:rPr lang="pt-PT" sz="2800" dirty="0">
                <a:latin typeface="Arial" charset="0"/>
                <a:ea typeface="Arial" charset="0"/>
                <a:cs typeface="Arial" charset="0"/>
              </a:rPr>
              <a:t> </a:t>
            </a:r>
            <a:r>
              <a:rPr lang="pt-PT" sz="2800" dirty="0" err="1">
                <a:latin typeface="Arial" charset="0"/>
                <a:ea typeface="Arial" charset="0"/>
                <a:cs typeface="Arial" charset="0"/>
              </a:rPr>
              <a:t>from</a:t>
            </a:r>
            <a:r>
              <a:rPr lang="pt-PT" sz="2800" dirty="0">
                <a:latin typeface="Arial" charset="0"/>
                <a:ea typeface="Arial" charset="0"/>
                <a:cs typeface="Arial" charset="0"/>
              </a:rPr>
              <a:t> </a:t>
            </a:r>
            <a:r>
              <a:rPr lang="pt-PT" sz="2800" dirty="0" err="1">
                <a:latin typeface="Arial" charset="0"/>
                <a:ea typeface="Arial" charset="0"/>
                <a:cs typeface="Arial" charset="0"/>
              </a:rPr>
              <a:t>my</a:t>
            </a:r>
            <a:r>
              <a:rPr lang="pt-PT" sz="2800" dirty="0">
                <a:latin typeface="Arial" charset="0"/>
                <a:ea typeface="Arial" charset="0"/>
                <a:cs typeface="Arial" charset="0"/>
              </a:rPr>
              <a:t> </a:t>
            </a:r>
            <a:r>
              <a:rPr lang="pt-PT" sz="2800" b="1" dirty="0" err="1">
                <a:latin typeface="Arial" charset="0"/>
                <a:ea typeface="Arial" charset="0"/>
                <a:cs typeface="Arial" charset="0"/>
              </a:rPr>
              <a:t>service</a:t>
            </a:r>
            <a:r>
              <a:rPr lang="pt-PT" sz="2800" b="1" dirty="0">
                <a:latin typeface="Arial" charset="0"/>
                <a:ea typeface="Arial" charset="0"/>
                <a:cs typeface="Arial" charset="0"/>
              </a:rPr>
              <a:t>/</a:t>
            </a:r>
            <a:r>
              <a:rPr lang="pt-PT" sz="2800" b="1" dirty="0" err="1">
                <a:latin typeface="Arial" charset="0"/>
                <a:ea typeface="Arial" charset="0"/>
                <a:cs typeface="Arial" charset="0"/>
              </a:rPr>
              <a:t>product</a:t>
            </a:r>
            <a:r>
              <a:rPr lang="pt-PT" sz="2800" dirty="0">
                <a:latin typeface="Arial" charset="0"/>
                <a:ea typeface="Arial" charset="0"/>
                <a:cs typeface="Arial" charset="0"/>
              </a:rPr>
              <a:t>.</a:t>
            </a:r>
          </a:p>
          <a:p>
            <a:pPr>
              <a:lnSpc>
                <a:spcPct val="150000"/>
              </a:lnSpc>
            </a:pPr>
            <a:r>
              <a:rPr lang="pt-PT" sz="2800" dirty="0" err="1">
                <a:latin typeface="Arial" charset="0"/>
                <a:ea typeface="Arial" charset="0"/>
                <a:cs typeface="Arial" charset="0"/>
              </a:rPr>
              <a:t>The</a:t>
            </a:r>
            <a:r>
              <a:rPr lang="pt-PT" sz="2800" dirty="0">
                <a:latin typeface="Arial" charset="0"/>
                <a:ea typeface="Arial" charset="0"/>
                <a:cs typeface="Arial" charset="0"/>
              </a:rPr>
              <a:t> </a:t>
            </a:r>
            <a:r>
              <a:rPr lang="pt-PT" sz="2800" b="1" dirty="0" err="1">
                <a:latin typeface="Arial" charset="0"/>
                <a:ea typeface="Arial" charset="0"/>
                <a:cs typeface="Arial" charset="0"/>
              </a:rPr>
              <a:t>value</a:t>
            </a:r>
            <a:r>
              <a:rPr lang="pt-PT" sz="2800" dirty="0">
                <a:latin typeface="Arial" charset="0"/>
                <a:ea typeface="Arial" charset="0"/>
                <a:cs typeface="Arial" charset="0"/>
              </a:rPr>
              <a:t> </a:t>
            </a:r>
            <a:r>
              <a:rPr lang="pt-PT" sz="2800" dirty="0" err="1">
                <a:latin typeface="Arial" charset="0"/>
                <a:ea typeface="Arial" charset="0"/>
                <a:cs typeface="Arial" charset="0"/>
              </a:rPr>
              <a:t>generated</a:t>
            </a:r>
            <a:r>
              <a:rPr lang="pt-PT" sz="2800" dirty="0">
                <a:latin typeface="Arial" charset="0"/>
                <a:ea typeface="Arial" charset="0"/>
                <a:cs typeface="Arial" charset="0"/>
              </a:rPr>
              <a:t> can </a:t>
            </a:r>
            <a:r>
              <a:rPr lang="pt-PT" sz="2800" dirty="0" err="1">
                <a:latin typeface="Arial" charset="0"/>
                <a:ea typeface="Arial" charset="0"/>
                <a:cs typeface="Arial" charset="0"/>
              </a:rPr>
              <a:t>be</a:t>
            </a:r>
            <a:r>
              <a:rPr lang="pt-PT" sz="2800" dirty="0">
                <a:latin typeface="Arial" charset="0"/>
                <a:ea typeface="Arial" charset="0"/>
                <a:cs typeface="Arial" charset="0"/>
              </a:rPr>
              <a:t> </a:t>
            </a:r>
            <a:r>
              <a:rPr lang="pt-PT" sz="2800" b="1" dirty="0">
                <a:latin typeface="Arial" charset="0"/>
                <a:ea typeface="Arial" charset="0"/>
                <a:cs typeface="Arial" charset="0"/>
              </a:rPr>
              <a:t>material</a:t>
            </a:r>
            <a:r>
              <a:rPr lang="pt-PT" sz="2800" dirty="0">
                <a:latin typeface="Arial" charset="0"/>
                <a:ea typeface="Arial" charset="0"/>
                <a:cs typeface="Arial" charset="0"/>
              </a:rPr>
              <a:t> </a:t>
            </a:r>
            <a:r>
              <a:rPr lang="pt-PT" sz="2800" dirty="0" err="1">
                <a:latin typeface="Arial" charset="0"/>
                <a:ea typeface="Arial" charset="0"/>
                <a:cs typeface="Arial" charset="0"/>
              </a:rPr>
              <a:t>or</a:t>
            </a:r>
            <a:r>
              <a:rPr lang="pt-PT" sz="2800" dirty="0">
                <a:latin typeface="Arial" charset="0"/>
                <a:ea typeface="Arial" charset="0"/>
                <a:cs typeface="Arial" charset="0"/>
              </a:rPr>
              <a:t> </a:t>
            </a:r>
            <a:r>
              <a:rPr lang="pt-PT" sz="2800" b="1" dirty="0">
                <a:latin typeface="Arial" charset="0"/>
                <a:ea typeface="Arial" charset="0"/>
                <a:cs typeface="Arial" charset="0"/>
              </a:rPr>
              <a:t>imaterial</a:t>
            </a:r>
            <a:r>
              <a:rPr lang="pt-PT" sz="2800" dirty="0">
                <a:latin typeface="Arial" charset="0"/>
                <a:ea typeface="Arial" charset="0"/>
                <a:cs typeface="Arial" charset="0"/>
              </a:rPr>
              <a:t>. </a:t>
            </a:r>
          </a:p>
        </p:txBody>
      </p:sp>
      <p:sp>
        <p:nvSpPr>
          <p:cNvPr id="5" name="CaixaDeTexto 4"/>
          <p:cNvSpPr txBox="1"/>
          <p:nvPr/>
        </p:nvSpPr>
        <p:spPr>
          <a:xfrm>
            <a:off x="6144014" y="6563638"/>
            <a:ext cx="2899778" cy="276999"/>
          </a:xfrm>
          <a:prstGeom prst="rect">
            <a:avLst/>
          </a:prstGeom>
          <a:noFill/>
        </p:spPr>
        <p:txBody>
          <a:bodyPr wrap="square" rtlCol="0">
            <a:spAutoFit/>
          </a:bodyPr>
          <a:lstStyle/>
          <a:p>
            <a:pPr algn="r"/>
            <a:r>
              <a:rPr lang="pt-PT" sz="1200"/>
              <a:t>Helena Viera, PhD © 2017/2018</a:t>
            </a:r>
          </a:p>
        </p:txBody>
      </p:sp>
    </p:spTree>
    <p:extLst>
      <p:ext uri="{BB962C8B-B14F-4D97-AF65-F5344CB8AC3E}">
        <p14:creationId xmlns:p14="http://schemas.microsoft.com/office/powerpoint/2010/main" val="1803624741"/>
      </p:ext>
    </p:extLst>
  </p:cSld>
  <p:clrMapOvr>
    <a:masterClrMapping/>
  </p:clrMapOvr>
  <p:transition spd="slow">
    <p:cut/>
  </p:transition>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1259</TotalTime>
  <Words>2470</Words>
  <Application>Microsoft Macintosh PowerPoint</Application>
  <PresentationFormat>Apresentação no Ecrã (4:3)</PresentationFormat>
  <Paragraphs>315</Paragraphs>
  <Slides>54</Slides>
  <Notes>12</Notes>
  <HiddenSlides>0</HiddenSlides>
  <MMClips>0</MMClips>
  <ScaleCrop>false</ScaleCrop>
  <HeadingPairs>
    <vt:vector size="6" baseType="variant">
      <vt:variant>
        <vt:lpstr>Tipos de letra usados</vt:lpstr>
      </vt:variant>
      <vt:variant>
        <vt:i4>6</vt:i4>
      </vt:variant>
      <vt:variant>
        <vt:lpstr>Tema</vt:lpstr>
      </vt:variant>
      <vt:variant>
        <vt:i4>2</vt:i4>
      </vt:variant>
      <vt:variant>
        <vt:lpstr>Títulos dos diapositivos</vt:lpstr>
      </vt:variant>
      <vt:variant>
        <vt:i4>54</vt:i4>
      </vt:variant>
    </vt:vector>
  </HeadingPairs>
  <TitlesOfParts>
    <vt:vector size="62" baseType="lpstr">
      <vt:lpstr>Arial</vt:lpstr>
      <vt:lpstr>Calibri</vt:lpstr>
      <vt:lpstr>Franklin Gothic Book</vt:lpstr>
      <vt:lpstr>Mangal</vt:lpstr>
      <vt:lpstr>Verdana</vt:lpstr>
      <vt:lpstr>Wingdings 2</vt:lpstr>
      <vt:lpstr>Technic</vt:lpstr>
      <vt:lpstr>2_Technic</vt:lpstr>
      <vt:lpstr>Apresentação do PowerPoint</vt:lpstr>
      <vt:lpstr>SUMMARY</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TO BUILD VALUE....</vt:lpstr>
      <vt:lpstr>Apresentação do PowerPoint</vt:lpstr>
      <vt:lpstr>Apresentação do PowerPoint</vt:lpstr>
      <vt:lpstr>Apresentação do PowerPoint</vt:lpstr>
      <vt:lpstr>Apresentação do PowerPoint</vt:lpstr>
      <vt:lpstr>Apresentação do PowerPoint</vt:lpstr>
      <vt:lpstr>VALUE PROPOSITION (1)</vt:lpstr>
      <vt:lpstr>VALUE PROPOSITION (2)</vt:lpstr>
      <vt:lpstr>Apresentação do PowerPoint</vt:lpstr>
      <vt:lpstr>Apresentação do PowerPoint</vt:lpstr>
      <vt:lpstr>Apresentação do PowerPoint</vt:lpstr>
      <vt:lpstr>Apresentação do PowerPoint</vt:lpstr>
      <vt:lpstr>Apresentação do PowerPoint</vt:lpstr>
      <vt:lpstr>Apresentação do PowerPoint</vt:lpstr>
      <vt:lpstr>VALUE CURVE</vt:lpstr>
      <vt:lpstr>VALUE CURVE</vt:lpstr>
      <vt:lpstr>VALUE CURVE</vt:lpstr>
      <vt:lpstr>VALUE CURVE</vt:lpstr>
      <vt:lpstr>EXERCISE – VALUE CURVE</vt:lpstr>
      <vt:lpstr>VALUE CURVE ATTRIBUTES</vt:lpstr>
      <vt:lpstr>VALUE CURVE</vt:lpstr>
      <vt:lpstr>Apresentação do PowerPoint</vt:lpstr>
      <vt:lpstr>Apresentação do PowerPoint</vt:lpstr>
      <vt:lpstr>Apresentação do PowerPoint</vt:lpstr>
      <vt:lpstr>Apresentação do PowerPoint</vt:lpstr>
      <vt:lpstr>Apresentação do PowerPoint</vt:lpstr>
      <vt:lpstr>EXERCISE &amp; TEST</vt:lpstr>
      <vt:lpstr>HOMEWORK</vt:lpstr>
      <vt:lpstr>EXERCISE &amp; TEST</vt:lpstr>
      <vt:lpstr>EXERCISE &amp; TEST</vt:lpstr>
      <vt:lpstr>Apresentação do PowerPoint</vt:lpstr>
      <vt:lpstr>Intellectual Property </vt:lpstr>
      <vt:lpstr>Apresentação do PowerPoint</vt:lpstr>
      <vt:lpstr>PATENTS</vt:lpstr>
      <vt:lpstr>Apresentação do PowerPoint</vt:lpstr>
      <vt:lpstr>Apresentação do PowerPoint</vt:lpstr>
      <vt:lpstr>PATENTS</vt:lpstr>
      <vt:lpstr>Apresentação do PowerPoint</vt:lpstr>
      <vt:lpstr>Apresentação do PowerPoint</vt:lpstr>
      <vt:lpstr>Apresentação do PowerPoint</vt:lpstr>
      <vt:lpstr>Apresentação do PowerPoint</vt:lpstr>
      <vt:lpstr>The IP CODE of ULISBOA</vt:lpstr>
      <vt:lpstr>Apresentação do PowerPoint</vt:lpstr>
      <vt:lpstr>Apresentação do PowerPoint</vt:lpstr>
      <vt:lpstr>The IP CODE of ULISBOA</vt:lpstr>
    </vt:vector>
  </TitlesOfParts>
  <Company>BIOALVO SA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Microsoft Office User</cp:lastModifiedBy>
  <cp:revision>53</cp:revision>
  <dcterms:created xsi:type="dcterms:W3CDTF">2011-02-06T19:11:31Z</dcterms:created>
  <dcterms:modified xsi:type="dcterms:W3CDTF">2018-09-11T15:08:46Z</dcterms:modified>
</cp:coreProperties>
</file>